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8"/>
  </p:notesMasterIdLst>
  <p:handoutMasterIdLst>
    <p:handoutMasterId r:id="rId29"/>
  </p:handoutMasterIdLst>
  <p:sldIdLst>
    <p:sldId id="268" r:id="rId5"/>
    <p:sldId id="675" r:id="rId6"/>
    <p:sldId id="698" r:id="rId7"/>
    <p:sldId id="676" r:id="rId8"/>
    <p:sldId id="699" r:id="rId9"/>
    <p:sldId id="681" r:id="rId10"/>
    <p:sldId id="702" r:id="rId11"/>
    <p:sldId id="684" r:id="rId12"/>
    <p:sldId id="717" r:id="rId13"/>
    <p:sldId id="556" r:id="rId14"/>
    <p:sldId id="640" r:id="rId15"/>
    <p:sldId id="677" r:id="rId16"/>
    <p:sldId id="679" r:id="rId17"/>
    <p:sldId id="683" r:id="rId18"/>
    <p:sldId id="688" r:id="rId19"/>
    <p:sldId id="689" r:id="rId20"/>
    <p:sldId id="690" r:id="rId21"/>
    <p:sldId id="691" r:id="rId22"/>
    <p:sldId id="692" r:id="rId23"/>
    <p:sldId id="693" r:id="rId24"/>
    <p:sldId id="718" r:id="rId25"/>
    <p:sldId id="719" r:id="rId26"/>
    <p:sldId id="506" r:id="rId27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95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6A481-0BEC-4426-BD95-BCEA69712A20}" v="18" dt="2020-06-05T16:55:01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695"/>
        <p:guide pos="57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Horning" userId="496cd627-be05-42fa-81e7-c0b6ef37f299" providerId="ADAL" clId="{30E6A481-0BEC-4426-BD95-BCEA69712A20}"/>
    <pc:docChg chg="modSld">
      <pc:chgData name="Patricia Horning" userId="496cd627-be05-42fa-81e7-c0b6ef37f299" providerId="ADAL" clId="{30E6A481-0BEC-4426-BD95-BCEA69712A20}" dt="2020-06-05T16:55:01.062" v="25" actId="14100"/>
      <pc:docMkLst>
        <pc:docMk/>
      </pc:docMkLst>
      <pc:sldChg chg="addSp delSp modSp mod">
        <pc:chgData name="Patricia Horning" userId="496cd627-be05-42fa-81e7-c0b6ef37f299" providerId="ADAL" clId="{30E6A481-0BEC-4426-BD95-BCEA69712A20}" dt="2020-06-04T10:41:44.401" v="14" actId="6549"/>
        <pc:sldMkLst>
          <pc:docMk/>
          <pc:sldMk cId="1940885355" sldId="268"/>
        </pc:sldMkLst>
        <pc:spChg chg="mod">
          <ac:chgData name="Patricia Horning" userId="496cd627-be05-42fa-81e7-c0b6ef37f299" providerId="ADAL" clId="{30E6A481-0BEC-4426-BD95-BCEA69712A20}" dt="2020-06-04T10:41:44.401" v="14" actId="6549"/>
          <ac:spMkLst>
            <pc:docMk/>
            <pc:sldMk cId="1940885355" sldId="268"/>
            <ac:spMk id="5" creationId="{91704FDA-833F-4407-9056-2C119B209D6F}"/>
          </ac:spMkLst>
        </pc:spChg>
        <pc:spChg chg="mod">
          <ac:chgData name="Patricia Horning" userId="496cd627-be05-42fa-81e7-c0b6ef37f299" providerId="ADAL" clId="{30E6A481-0BEC-4426-BD95-BCEA69712A20}" dt="2020-06-04T10:41:35.864" v="13" actId="20577"/>
          <ac:spMkLst>
            <pc:docMk/>
            <pc:sldMk cId="1940885355" sldId="268"/>
            <ac:spMk id="11" creationId="{9A4D36A5-81E8-CC48-B3CB-FEC529FA463D}"/>
          </ac:spMkLst>
        </pc:spChg>
        <pc:picChg chg="del">
          <ac:chgData name="Patricia Horning" userId="496cd627-be05-42fa-81e7-c0b6ef37f299" providerId="ADAL" clId="{30E6A481-0BEC-4426-BD95-BCEA69712A20}" dt="2020-06-04T10:41:16.623" v="0" actId="478"/>
          <ac:picMkLst>
            <pc:docMk/>
            <pc:sldMk cId="1940885355" sldId="268"/>
            <ac:picMk id="3" creationId="{F0C39C6E-B35A-42E1-B3CC-18EDE6CA9E62}"/>
          </ac:picMkLst>
        </pc:picChg>
        <pc:picChg chg="add mod">
          <ac:chgData name="Patricia Horning" userId="496cd627-be05-42fa-81e7-c0b6ef37f299" providerId="ADAL" clId="{30E6A481-0BEC-4426-BD95-BCEA69712A20}" dt="2020-06-04T10:41:32.005" v="6" actId="1076"/>
          <ac:picMkLst>
            <pc:docMk/>
            <pc:sldMk cId="1940885355" sldId="268"/>
            <ac:picMk id="1026" creationId="{61F579FE-776F-49B5-9DDE-AF1D1BC75572}"/>
          </ac:picMkLst>
        </pc:picChg>
      </pc:sldChg>
      <pc:sldChg chg="modSp mod">
        <pc:chgData name="Patricia Horning" userId="496cd627-be05-42fa-81e7-c0b6ef37f299" providerId="ADAL" clId="{30E6A481-0BEC-4426-BD95-BCEA69712A20}" dt="2020-06-05T16:55:01.062" v="25" actId="14100"/>
        <pc:sldMkLst>
          <pc:docMk/>
          <pc:sldMk cId="3821176315" sldId="688"/>
        </pc:sldMkLst>
        <pc:spChg chg="mod">
          <ac:chgData name="Patricia Horning" userId="496cd627-be05-42fa-81e7-c0b6ef37f299" providerId="ADAL" clId="{30E6A481-0BEC-4426-BD95-BCEA69712A20}" dt="2020-06-05T16:54:08.799" v="19" actId="1076"/>
          <ac:spMkLst>
            <pc:docMk/>
            <pc:sldMk cId="3821176315" sldId="688"/>
            <ac:spMk id="24" creationId="{0EA0A0F4-C576-4E01-A408-F2ABBD9C23A3}"/>
          </ac:spMkLst>
        </pc:spChg>
        <pc:spChg chg="mod">
          <ac:chgData name="Patricia Horning" userId="496cd627-be05-42fa-81e7-c0b6ef37f299" providerId="ADAL" clId="{30E6A481-0BEC-4426-BD95-BCEA69712A20}" dt="2020-06-05T16:55:01.062" v="25" actId="14100"/>
          <ac:spMkLst>
            <pc:docMk/>
            <pc:sldMk cId="3821176315" sldId="688"/>
            <ac:spMk id="25" creationId="{04E53FB5-BD49-4672-B7F5-CC169D60E043}"/>
          </ac:spMkLst>
        </pc:spChg>
        <pc:grpChg chg="mod">
          <ac:chgData name="Patricia Horning" userId="496cd627-be05-42fa-81e7-c0b6ef37f299" providerId="ADAL" clId="{30E6A481-0BEC-4426-BD95-BCEA69712A20}" dt="2020-06-05T16:54:52.559" v="24" actId="14100"/>
          <ac:grpSpMkLst>
            <pc:docMk/>
            <pc:sldMk cId="3821176315" sldId="688"/>
            <ac:grpSpMk id="23" creationId="{FC545690-F99A-4A30-890B-D630A7529908}"/>
          </ac:grpSpMkLst>
        </pc:grpChg>
        <pc:grpChg chg="mod">
          <ac:chgData name="Patricia Horning" userId="496cd627-be05-42fa-81e7-c0b6ef37f299" providerId="ADAL" clId="{30E6A481-0BEC-4426-BD95-BCEA69712A20}" dt="2020-06-05T16:53:57.478" v="18" actId="1076"/>
          <ac:grpSpMkLst>
            <pc:docMk/>
            <pc:sldMk cId="3821176315" sldId="688"/>
            <ac:grpSpMk id="34" creationId="{999B8F06-2013-4E55-BF1E-A6383ACB6853}"/>
          </ac:grpSpMkLst>
        </pc:grpChg>
        <pc:cxnChg chg="mod">
          <ac:chgData name="Patricia Horning" userId="496cd627-be05-42fa-81e7-c0b6ef37f299" providerId="ADAL" clId="{30E6A481-0BEC-4426-BD95-BCEA69712A20}" dt="2020-06-05T16:53:33.362" v="15" actId="1076"/>
          <ac:cxnSpMkLst>
            <pc:docMk/>
            <pc:sldMk cId="3821176315" sldId="688"/>
            <ac:cxnSpMk id="41" creationId="{B60E796C-E851-4AF1-9D91-9E0929EA52DA}"/>
          </ac:cxnSpMkLst>
        </pc:cxnChg>
        <pc:cxnChg chg="mod">
          <ac:chgData name="Patricia Horning" userId="496cd627-be05-42fa-81e7-c0b6ef37f299" providerId="ADAL" clId="{30E6A481-0BEC-4426-BD95-BCEA69712A20}" dt="2020-06-05T16:53:41.527" v="16" actId="1076"/>
          <ac:cxnSpMkLst>
            <pc:docMk/>
            <pc:sldMk cId="3821176315" sldId="688"/>
            <ac:cxnSpMk id="45" creationId="{94C3BEE2-C4F5-4A8D-B3A2-BD83C2F193F3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451389-244A-FB4E-8586-5561DD2480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8DA71-C158-544D-B0CD-85AC06B6C5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6760" y="0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/>
          <a:lstStyle>
            <a:lvl1pPr algn="r">
              <a:defRPr sz="1200"/>
            </a:lvl1pPr>
          </a:lstStyle>
          <a:p>
            <a:fld id="{C913B607-AAFC-1C44-B092-4872508B1552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8E88C-A948-A546-9C65-5C7459240D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6658736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79896-2FDA-2843-8556-FBCC514A26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6760" y="6658736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 anchor="b"/>
          <a:lstStyle>
            <a:lvl1pPr algn="r">
              <a:defRPr sz="1200"/>
            </a:lvl1pPr>
          </a:lstStyle>
          <a:p>
            <a:fld id="{DE15EC74-6A5F-5B44-9024-F5F9DE32E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58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28440" cy="351738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2" y="1"/>
            <a:ext cx="4028440" cy="351738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r">
              <a:defRPr sz="1200"/>
            </a:lvl1pPr>
          </a:lstStyle>
          <a:p>
            <a:fld id="{6582111B-3F61-D245-92E0-4D947963B3BE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4713"/>
            <a:ext cx="4206875" cy="2366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5" rIns="93150" bIns="465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50" tIns="46575" rIns="93150" bIns="465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1737"/>
          </a:xfrm>
          <a:prstGeom prst="rect">
            <a:avLst/>
          </a:prstGeom>
        </p:spPr>
        <p:txBody>
          <a:bodyPr vert="horz" lIns="93150" tIns="46575" rIns="93150" bIns="465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2" y="6658664"/>
            <a:ext cx="4028440" cy="351737"/>
          </a:xfrm>
          <a:prstGeom prst="rect">
            <a:avLst/>
          </a:prstGeom>
        </p:spPr>
        <p:txBody>
          <a:bodyPr vert="horz" lIns="93150" tIns="46575" rIns="93150" bIns="46575" rtlCol="0" anchor="b"/>
          <a:lstStyle>
            <a:lvl1pPr algn="r">
              <a:defRPr sz="1200"/>
            </a:lvl1pPr>
          </a:lstStyle>
          <a:p>
            <a:fld id="{6039ABB1-387B-3649-A99B-17FF94668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1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79466"/>
            <a:r>
              <a:rPr lang="en-US"/>
              <a:t>Our focus at ZoomEssence is to deliver the highest quality in aroma &amp; taste of flavors and naturals ingredients using </a:t>
            </a:r>
          </a:p>
          <a:p>
            <a:pPr defTabSz="679466"/>
            <a:r>
              <a:rPr lang="en-US"/>
              <a:t>our Low-Temperature drying process which we call Zooming.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35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29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Challenge because of wide variety of trend ingredients in bases.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64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874713"/>
            <a:ext cx="4206875" cy="236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/>
              <a:t>Mask first using our Natural Masking Flavor, cleaner tasting base, easier to flavor</a:t>
            </a:r>
          </a:p>
          <a:p>
            <a:pPr marL="228600" marR="0" lvl="0" indent="-22860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studied the performance of flavors in the application and adjusted the flavor formulations based on the interaction with the protein matrix.  </a:t>
            </a:r>
          </a:p>
          <a:p>
            <a:r>
              <a:rPr lang="en-US"/>
              <a:t>We created flavors that are well-encapsulated and highly concentrated.  Usage</a:t>
            </a:r>
            <a:r>
              <a:rPr lang="en-US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 are a </a:t>
            </a:r>
            <a:r>
              <a:rPr lang="en-US"/>
              <a:t>1/10 of what a normal flavor (liquid or powder) would be in this application.</a:t>
            </a:r>
          </a:p>
          <a:p>
            <a:r>
              <a:rPr lang="en-US"/>
              <a:t>3)  We find consistent usage levels in application (0.20-0.40%) as well as stability once applied in the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30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874713"/>
            <a:ext cx="4206875" cy="236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2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headquartered in Hebron KY, along with our Creation Center which includes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7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box is half the size of a standard box from a traditional flavor 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8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may be wondering what the differences are between traditional spray dry powder and CoolZoom powder.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8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does the difference between fully dense surface area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7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Larger particle and fully dense allow for better dispersibility.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3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6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59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1160463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offer a wide variety of flavors that meet your labeling requirements.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7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CE09-09B2-D947-80CB-BA4CB55AF71D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9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878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6950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3593A4-390E-8145-BD13-8E1680C4B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74" y="6461877"/>
            <a:ext cx="2029935" cy="259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18E0F-31B9-9541-B412-664C13E837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43200" y="6426475"/>
            <a:ext cx="7918824" cy="282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2D4EE-CD94-E549-B543-CDCC5A04AB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446" y="247206"/>
            <a:ext cx="666404" cy="6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9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579CE0-F68F-6E46-A544-C09C64993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0" cy="6851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937161-D29C-BF4B-8854-05A3BCCD56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135" y="1311769"/>
            <a:ext cx="2853732" cy="285109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726E695-42A3-D345-9BF8-388A1B06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877" y="3002052"/>
            <a:ext cx="10515600" cy="1325563"/>
          </a:xfrm>
        </p:spPr>
        <p:txBody>
          <a:bodyPr>
            <a:normAutofit/>
          </a:bodyPr>
          <a:lstStyle>
            <a:lvl1pPr>
              <a:defRPr sz="293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08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6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4348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0267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4359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2352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6950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1671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5BE5F-3D00-254D-B7C6-42E28BFF09D8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B78E8-3179-C441-B66C-A72DD311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66" r:id="rId12"/>
    <p:sldLayoutId id="21474836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A4D36A5-81E8-CC48-B3CB-FEC529FA463D}"/>
              </a:ext>
            </a:extLst>
          </p:cNvPr>
          <p:cNvSpPr txBox="1"/>
          <p:nvPr/>
        </p:nvSpPr>
        <p:spPr>
          <a:xfrm>
            <a:off x="5699621" y="5234419"/>
            <a:ext cx="407049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06"/>
            <a:r>
              <a:rPr lang="en-US" sz="2118">
                <a:latin typeface="Gill Sans MT" panose="020B0502020104020203" pitchFamily="34" charset="0"/>
              </a:rPr>
              <a:t>June 4</a:t>
            </a:r>
            <a:r>
              <a:rPr lang="en-US" sz="2118" b="1">
                <a:latin typeface="Gill Sans MT" panose="020B0502020104020203" pitchFamily="34" charset="0"/>
              </a:rPr>
              <a:t>, 2020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B0277C-FE1B-1A4E-BF02-53734A7DDCA5}"/>
              </a:ext>
            </a:extLst>
          </p:cNvPr>
          <p:cNvCxnSpPr>
            <a:cxnSpLocks/>
          </p:cNvCxnSpPr>
          <p:nvPr/>
        </p:nvCxnSpPr>
        <p:spPr>
          <a:xfrm flipV="1">
            <a:off x="5447301" y="3322885"/>
            <a:ext cx="5757158" cy="22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F75F3D-28A2-5446-8BD4-D01779FE76E3}"/>
              </a:ext>
            </a:extLst>
          </p:cNvPr>
          <p:cNvGrpSpPr/>
          <p:nvPr/>
        </p:nvGrpSpPr>
        <p:grpSpPr>
          <a:xfrm>
            <a:off x="157962" y="839938"/>
            <a:ext cx="11589603" cy="418256"/>
            <a:chOff x="6599688" y="11866333"/>
            <a:chExt cx="19029888" cy="6531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D74918-9D99-5549-B4E4-1DB4AEA93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2" t="-9176" r="35487" b="-4284"/>
            <a:stretch/>
          </p:blipFill>
          <p:spPr>
            <a:xfrm>
              <a:off x="6599688" y="11866333"/>
              <a:ext cx="12548858" cy="65317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FCF1B3-E098-254B-9396-50ACF1431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-9176" r="64235" b="-4284"/>
            <a:stretch/>
          </p:blipFill>
          <p:spPr>
            <a:xfrm>
              <a:off x="19214487" y="11866333"/>
              <a:ext cx="6415089" cy="65316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BB5947-4BE9-4908-AFDA-F52F99542149}"/>
              </a:ext>
            </a:extLst>
          </p:cNvPr>
          <p:cNvSpPr txBox="1"/>
          <p:nvPr/>
        </p:nvSpPr>
        <p:spPr>
          <a:xfrm>
            <a:off x="5859465" y="3519268"/>
            <a:ext cx="5374592" cy="139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6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Flavor Capabilities </a:t>
            </a:r>
          </a:p>
          <a:p>
            <a:pPr algn="ctr"/>
            <a:r>
              <a:rPr lang="en-US" sz="4236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&amp; Bar Application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F40102-0FAD-F44B-9737-88EBD4E020AB}"/>
              </a:ext>
            </a:extLst>
          </p:cNvPr>
          <p:cNvCxnSpPr>
            <a:cxnSpLocks/>
          </p:cNvCxnSpPr>
          <p:nvPr/>
        </p:nvCxnSpPr>
        <p:spPr>
          <a:xfrm>
            <a:off x="5447301" y="1376624"/>
            <a:ext cx="0" cy="4933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0A3024-72EF-4C82-A307-9EB40D9D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978" y="2476538"/>
            <a:ext cx="2978607" cy="1904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04FDA-833F-4407-9056-2C119B209D6F}"/>
              </a:ext>
            </a:extLst>
          </p:cNvPr>
          <p:cNvSpPr txBox="1"/>
          <p:nvPr/>
        </p:nvSpPr>
        <p:spPr>
          <a:xfrm>
            <a:off x="-280258" y="4915291"/>
            <a:ext cx="5374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Joe Santaiti</a:t>
            </a:r>
          </a:p>
          <a:p>
            <a:pPr algn="r"/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Pat Horning</a:t>
            </a:r>
          </a:p>
          <a:p>
            <a:pPr algn="r"/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Starla Paulsen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61F579FE-776F-49B5-9DDE-AF1D1BC7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21" y="1680712"/>
            <a:ext cx="5260816" cy="151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8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77D6FE-5EB4-4642-8692-B85334582FC6}"/>
              </a:ext>
            </a:extLst>
          </p:cNvPr>
          <p:cNvSpPr txBox="1"/>
          <p:nvPr/>
        </p:nvSpPr>
        <p:spPr>
          <a:xfrm>
            <a:off x="2032231" y="2105374"/>
            <a:ext cx="3633278" cy="157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10">
                <a:solidFill>
                  <a:schemeClr val="bg1"/>
                </a:solidFill>
                <a:latin typeface="ChaletTT-NewYorkNineteenSixty" pitchFamily="2" charset="0"/>
              </a:rPr>
              <a:t>80% of taste is aroma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5376F-C017-1245-B230-AE67A88813CD}"/>
              </a:ext>
            </a:extLst>
          </p:cNvPr>
          <p:cNvSpPr txBox="1"/>
          <p:nvPr/>
        </p:nvSpPr>
        <p:spPr>
          <a:xfrm>
            <a:off x="3384140" y="5274439"/>
            <a:ext cx="5423729" cy="462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3">
                <a:solidFill>
                  <a:schemeClr val="bg1"/>
                </a:solidFill>
              </a:rPr>
              <a:t>-Using heat distorts to create your powder flavor destroys the natural volatiles-</a:t>
            </a:r>
          </a:p>
          <a:p>
            <a:endParaRPr lang="en-US" sz="1203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7146F-8244-0243-B101-133AE25A5F85}"/>
              </a:ext>
            </a:extLst>
          </p:cNvPr>
          <p:cNvSpPr/>
          <p:nvPr/>
        </p:nvSpPr>
        <p:spPr>
          <a:xfrm>
            <a:off x="0" y="10513"/>
            <a:ext cx="12192000" cy="68474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3">
              <a:highlight>
                <a:srgbClr val="E04E2B"/>
              </a:highligh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8CE96F-B5F6-9D4E-B315-DF0FEBFD4F98}"/>
              </a:ext>
            </a:extLst>
          </p:cNvPr>
          <p:cNvSpPr/>
          <p:nvPr/>
        </p:nvSpPr>
        <p:spPr>
          <a:xfrm>
            <a:off x="2301766" y="-305905"/>
            <a:ext cx="8224226" cy="74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3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A72C29-EDC4-414A-A5EB-3954A04B6B5F}"/>
              </a:ext>
            </a:extLst>
          </p:cNvPr>
          <p:cNvSpPr txBox="1"/>
          <p:nvPr/>
        </p:nvSpPr>
        <p:spPr>
          <a:xfrm>
            <a:off x="3194952" y="1316892"/>
            <a:ext cx="29536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Artificial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N&amp;A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Natural Flavors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TDNS Flavors</a:t>
            </a:r>
            <a:b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</a:b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(Totally Derived from Natural Source)</a:t>
            </a:r>
          </a:p>
          <a:p>
            <a:pPr marL="814642" lvl="3"/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Oils, Extracts, </a:t>
            </a:r>
          </a:p>
          <a:p>
            <a:pPr marL="814642" lvl="3"/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Oleos, Essences</a:t>
            </a:r>
          </a:p>
          <a:p>
            <a:pPr marL="814534" lvl="3">
              <a:tabLst>
                <a:tab pos="1225571" algn="l"/>
              </a:tabLst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	-Herbs </a:t>
            </a:r>
          </a:p>
          <a:p>
            <a:pPr marL="814534" lvl="3">
              <a:tabLst>
                <a:tab pos="1225571" algn="l"/>
              </a:tabLst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	-Citrus </a:t>
            </a:r>
          </a:p>
          <a:p>
            <a:pPr marL="814534" lvl="3">
              <a:tabLst>
                <a:tab pos="1225571" algn="l"/>
              </a:tabLst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	-Spices</a:t>
            </a:r>
          </a:p>
          <a:p>
            <a:pPr marL="814534" lvl="3">
              <a:tabLst>
                <a:tab pos="1225571" algn="l"/>
              </a:tabLst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	-Vegetables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7C8C5C-E024-834F-8B9C-45F87E0D8AAD}"/>
              </a:ext>
            </a:extLst>
          </p:cNvPr>
          <p:cNvSpPr txBox="1"/>
          <p:nvPr/>
        </p:nvSpPr>
        <p:spPr>
          <a:xfrm>
            <a:off x="6032126" y="1495916"/>
            <a:ext cx="4610333" cy="337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Non-GMO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Gluten-Free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Vegetarian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Vegan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Kosher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Clean Label / Free From</a:t>
            </a:r>
          </a:p>
          <a:p>
            <a:pPr marL="676893" lvl="2" indent="-269626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Organic Certifiable</a:t>
            </a:r>
          </a:p>
          <a:p>
            <a:pPr marL="814589" lvl="3"/>
            <a:r>
              <a:rPr lang="en-US" sz="2400">
                <a:solidFill>
                  <a:srgbClr val="203966"/>
                </a:solidFill>
                <a:latin typeface="Gill Sans MT" panose="020B0502020104020203" pitchFamily="34" charset="0"/>
              </a:rPr>
              <a:t>&amp; Certified </a:t>
            </a:r>
            <a:r>
              <a:rPr lang="en-US">
                <a:solidFill>
                  <a:srgbClr val="203966"/>
                </a:solidFill>
                <a:latin typeface="Gill Sans MT" panose="020B0502020104020203" pitchFamily="34" charset="0"/>
              </a:rPr>
              <a:t>(when requested)</a:t>
            </a:r>
          </a:p>
          <a:p>
            <a:endParaRPr lang="en-US" sz="2137">
              <a:solidFill>
                <a:srgbClr val="796687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90E3BF-EA9A-4BFD-BDF6-B669445FA2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4837" y="5538967"/>
            <a:ext cx="1011171" cy="6466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96B47F-F1AE-45FC-8A84-137F03FEA8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62" y="2618867"/>
            <a:ext cx="3282655" cy="3282655"/>
          </a:xfrm>
          <a:prstGeom prst="rect">
            <a:avLst/>
          </a:prstGeom>
        </p:spPr>
      </p:pic>
      <p:sp>
        <p:nvSpPr>
          <p:cNvPr id="14" name="Title 73">
            <a:extLst>
              <a:ext uri="{FF2B5EF4-FFF2-40B4-BE49-F238E27FC236}">
                <a16:creationId xmlns:a16="http://schemas.microsoft.com/office/drawing/2014/main" id="{B75E96D0-1F50-4B3A-9120-51AEAD47AADD}"/>
              </a:ext>
            </a:extLst>
          </p:cNvPr>
          <p:cNvSpPr txBox="1">
            <a:spLocks/>
          </p:cNvSpPr>
          <p:nvPr/>
        </p:nvSpPr>
        <p:spPr>
          <a:xfrm>
            <a:off x="4036012" y="308558"/>
            <a:ext cx="4525222" cy="6187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1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3801">
                <a:latin typeface="Gill Sans MT" panose="020B0502020104020203" pitchFamily="34" charset="0"/>
              </a:rPr>
              <a:t>Essence</a:t>
            </a:r>
            <a:endParaRPr lang="en-US" sz="3801">
              <a:solidFill>
                <a:srgbClr val="1B3055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486727-F992-472E-80A6-78C62F860FA5}"/>
              </a:ext>
            </a:extLst>
          </p:cNvPr>
          <p:cNvCxnSpPr>
            <a:cxnSpLocks/>
          </p:cNvCxnSpPr>
          <p:nvPr/>
        </p:nvCxnSpPr>
        <p:spPr>
          <a:xfrm>
            <a:off x="3194952" y="1000473"/>
            <a:ext cx="63274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DEF967-9E62-41F3-AA8F-C989530C5B44}"/>
              </a:ext>
            </a:extLst>
          </p:cNvPr>
          <p:cNvCxnSpPr>
            <a:cxnSpLocks/>
          </p:cNvCxnSpPr>
          <p:nvPr/>
        </p:nvCxnSpPr>
        <p:spPr>
          <a:xfrm>
            <a:off x="4267200" y="255085"/>
            <a:ext cx="429403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603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BB1E8-CEA1-3440-86BB-82C84ED0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5985" y="6039082"/>
            <a:ext cx="2443620" cy="325551"/>
          </a:xfrm>
        </p:spPr>
        <p:txBody>
          <a:bodyPr/>
          <a:lstStyle/>
          <a:p>
            <a:fld id="{938B78E8-3179-C441-B66C-A72DD311F95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2008B-B12D-A342-9530-754B848F43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086" y="-643699"/>
            <a:ext cx="12269815" cy="81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524000" y="246434"/>
            <a:ext cx="8817429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The Challenge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61822"/>
            <a:ext cx="12192000" cy="18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51411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93BB5-B954-4311-8F74-4FF4078A58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r="2" b="2"/>
          <a:stretch/>
        </p:blipFill>
        <p:spPr>
          <a:xfrm>
            <a:off x="0" y="3197865"/>
            <a:ext cx="2845479" cy="2704370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43A6DC1-E9DF-4565-8F03-4CDC5774F272}"/>
              </a:ext>
            </a:extLst>
          </p:cNvPr>
          <p:cNvSpPr txBox="1">
            <a:spLocks/>
          </p:cNvSpPr>
          <p:nvPr/>
        </p:nvSpPr>
        <p:spPr>
          <a:xfrm>
            <a:off x="2764971" y="1358824"/>
            <a:ext cx="7842118" cy="5091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Many Bar Bases are Challenging to Flavor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36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Traditional Liquid Bar Flavors Fade Over Time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36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Customized flavors for Bars Don’t Exist</a:t>
            </a:r>
          </a:p>
          <a:p>
            <a:endParaRPr lang="en-US" sz="2664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35379D-9139-40C1-B9ED-21A0CCD337D2}"/>
              </a:ext>
            </a:extLst>
          </p:cNvPr>
          <p:cNvSpPr/>
          <p:nvPr/>
        </p:nvSpPr>
        <p:spPr>
          <a:xfrm>
            <a:off x="541159" y="337897"/>
            <a:ext cx="210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89" y="5317460"/>
            <a:ext cx="694907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 flipV="1">
            <a:off x="10885" y="236667"/>
            <a:ext cx="12181115" cy="25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10885" y="93847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993" y="5334751"/>
            <a:ext cx="694907" cy="584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B3DFED-9C05-4375-B806-C542158D6B0D}"/>
              </a:ext>
            </a:extLst>
          </p:cNvPr>
          <p:cNvSpPr txBox="1"/>
          <p:nvPr/>
        </p:nvSpPr>
        <p:spPr>
          <a:xfrm>
            <a:off x="2299285" y="242196"/>
            <a:ext cx="7615199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We’ve Done the Work for You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17706525-19D2-4985-81FE-E7796C5CB429}"/>
              </a:ext>
            </a:extLst>
          </p:cNvPr>
          <p:cNvSpPr txBox="1">
            <a:spLocks/>
          </p:cNvSpPr>
          <p:nvPr/>
        </p:nvSpPr>
        <p:spPr>
          <a:xfrm>
            <a:off x="1932222" y="1477553"/>
            <a:ext cx="9259224" cy="46581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Tested in Challenging 20g High Protein Bases</a:t>
            </a:r>
          </a:p>
          <a:p>
            <a:pPr marL="456898" lvl="1" algn="l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	-Mask First, then Flavor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36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We had to Formulate Flavors Differently to Optimize their Performance 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36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Commonalities in Formulation Appeared, Leveraging our Strength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AFEC10-3D0E-400C-9AD2-D30B38CE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2" t="5089" r="9643" b="574"/>
          <a:stretch/>
        </p:blipFill>
        <p:spPr>
          <a:xfrm>
            <a:off x="156842" y="4497908"/>
            <a:ext cx="1539791" cy="16736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0E94B7-1807-468D-ACA9-6262331149F8}"/>
              </a:ext>
            </a:extLst>
          </p:cNvPr>
          <p:cNvSpPr/>
          <p:nvPr/>
        </p:nvSpPr>
        <p:spPr>
          <a:xfrm>
            <a:off x="419412" y="339781"/>
            <a:ext cx="216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3746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 flipV="1">
            <a:off x="0" y="243301"/>
            <a:ext cx="12192000" cy="149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04556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686" y="5511226"/>
            <a:ext cx="694907" cy="584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B3DFED-9C05-4375-B806-C542158D6B0D}"/>
              </a:ext>
            </a:extLst>
          </p:cNvPr>
          <p:cNvSpPr txBox="1"/>
          <p:nvPr/>
        </p:nvSpPr>
        <p:spPr>
          <a:xfrm>
            <a:off x="2184401" y="242837"/>
            <a:ext cx="7508239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Cost Effective</a:t>
            </a:r>
          </a:p>
        </p:txBody>
      </p:sp>
      <p:pic>
        <p:nvPicPr>
          <p:cNvPr id="3074" name="Picture 2" descr="Image result for ice">
            <a:extLst>
              <a:ext uri="{FF2B5EF4-FFF2-40B4-BE49-F238E27FC236}">
                <a16:creationId xmlns:a16="http://schemas.microsoft.com/office/drawing/2014/main" id="{3CCAA2F6-7784-4D21-8DB4-192749AC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9226"/>
            <a:ext cx="2815322" cy="210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E1F630A4-67DB-40EA-A264-CFFD5D7E54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766401"/>
              </p:ext>
            </p:extLst>
          </p:nvPr>
        </p:nvGraphicFramePr>
        <p:xfrm>
          <a:off x="2677210" y="2148842"/>
          <a:ext cx="6679204" cy="30387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51418">
                  <a:extLst>
                    <a:ext uri="{9D8B030D-6E8A-4147-A177-3AD203B41FA5}">
                      <a16:colId xmlns:a16="http://schemas.microsoft.com/office/drawing/2014/main" val="1778431526"/>
                    </a:ext>
                  </a:extLst>
                </a:gridCol>
                <a:gridCol w="2363893">
                  <a:extLst>
                    <a:ext uri="{9D8B030D-6E8A-4147-A177-3AD203B41FA5}">
                      <a16:colId xmlns:a16="http://schemas.microsoft.com/office/drawing/2014/main" val="1803422789"/>
                    </a:ext>
                  </a:extLst>
                </a:gridCol>
                <a:gridCol w="2363893">
                  <a:extLst>
                    <a:ext uri="{9D8B030D-6E8A-4147-A177-3AD203B41FA5}">
                      <a16:colId xmlns:a16="http://schemas.microsoft.com/office/drawing/2014/main" val="3082542495"/>
                    </a:ext>
                  </a:extLst>
                </a:gridCol>
              </a:tblGrid>
              <a:tr h="555976">
                <a:tc>
                  <a:txBody>
                    <a:bodyPr/>
                    <a:lstStyle/>
                    <a:p>
                      <a:endParaRPr lang="en-US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70BF41"/>
                          </a:solidFill>
                          <a:latin typeface="Gill Sans MT" panose="020B0502020104020203" pitchFamily="34" charset="0"/>
                        </a:rPr>
                        <a:t>Cool</a:t>
                      </a:r>
                      <a:r>
                        <a:rPr lang="en-US" sz="1800" b="1">
                          <a:solidFill>
                            <a:schemeClr val="accent1"/>
                          </a:solidFill>
                          <a:latin typeface="Gill Sans MT" panose="020B0502020104020203" pitchFamily="34" charset="0"/>
                        </a:rPr>
                        <a:t>Zoom</a:t>
                      </a:r>
                      <a:endParaRPr lang="en-US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Standard Flavor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6055137"/>
                  </a:ext>
                </a:extLst>
              </a:tr>
              <a:tr h="400868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latin typeface="Gill Sans MT" panose="020B0502020104020203" pitchFamily="34" charset="0"/>
                        </a:rPr>
                        <a:t>Use Rate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0.20%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2.00%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25192"/>
                  </a:ext>
                </a:extLst>
              </a:tr>
              <a:tr h="400868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latin typeface="Gill Sans MT" panose="020B0502020104020203" pitchFamily="34" charset="0"/>
                        </a:rPr>
                        <a:t>Cost / Lb.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$25.00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$25.00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8334310"/>
                  </a:ext>
                </a:extLst>
              </a:tr>
              <a:tr h="400868">
                <a:tc>
                  <a:txBody>
                    <a:bodyPr/>
                    <a:lstStyle/>
                    <a:p>
                      <a:pPr algn="r"/>
                      <a:endParaRPr lang="en-US">
                        <a:latin typeface="Gill Sans MT" panose="020B05020201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Gill Sans MT" panose="020B05020201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Gill Sans MT" panose="020B05020201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13636"/>
                  </a:ext>
                </a:extLst>
              </a:tr>
              <a:tr h="400868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latin typeface="Gill Sans MT" panose="020B0502020104020203" pitchFamily="34" charset="0"/>
                        </a:rPr>
                        <a:t>Flavor per 50g 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0.10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1.00 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7091895"/>
                  </a:ext>
                </a:extLst>
              </a:tr>
              <a:tr h="400868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latin typeface="Gill Sans MT" panose="020B0502020104020203" pitchFamily="34" charset="0"/>
                        </a:rPr>
                        <a:t>Cost per 50g Bar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$0.005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Gill Sans MT" panose="020B0502020104020203" pitchFamily="34" charset="0"/>
                        </a:rPr>
                        <a:t>$0.050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74156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638545-6DB5-49D4-9A79-2CEA4B1D0AB6}"/>
              </a:ext>
            </a:extLst>
          </p:cNvPr>
          <p:cNvSpPr txBox="1"/>
          <p:nvPr/>
        </p:nvSpPr>
        <p:spPr>
          <a:xfrm>
            <a:off x="2300986" y="1429483"/>
            <a:ext cx="83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Lower Usage Rates with Significant Savings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4B8321-8BEA-4D72-BF4B-00C4E9FFD25D}"/>
              </a:ext>
            </a:extLst>
          </p:cNvPr>
          <p:cNvSpPr/>
          <p:nvPr/>
        </p:nvSpPr>
        <p:spPr>
          <a:xfrm>
            <a:off x="655698" y="339813"/>
            <a:ext cx="2086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5D915A22-4578-4B76-B6B9-EE79DE627EB8}"/>
              </a:ext>
            </a:extLst>
          </p:cNvPr>
          <p:cNvSpPr/>
          <p:nvPr/>
        </p:nvSpPr>
        <p:spPr>
          <a:xfrm>
            <a:off x="8931831" y="2276994"/>
            <a:ext cx="3101793" cy="260098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Gill Sans MT" panose="020B0502020104020203" pitchFamily="34" charset="0"/>
              </a:rPr>
              <a:t>90% Cost Reduction</a:t>
            </a:r>
          </a:p>
        </p:txBody>
      </p:sp>
    </p:spTree>
    <p:extLst>
      <p:ext uri="{BB962C8B-B14F-4D97-AF65-F5344CB8AC3E}">
        <p14:creationId xmlns:p14="http://schemas.microsoft.com/office/powerpoint/2010/main" val="140566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1DA548-F276-4218-A4FD-8F5D6E1C9B69}"/>
              </a:ext>
            </a:extLst>
          </p:cNvPr>
          <p:cNvSpPr txBox="1"/>
          <p:nvPr/>
        </p:nvSpPr>
        <p:spPr>
          <a:xfrm>
            <a:off x="1006929" y="2817498"/>
            <a:ext cx="2133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Gill Sans MT" panose="020B0502020104020203" pitchFamily="34" charset="0"/>
              </a:rPr>
              <a:t>Beverage</a:t>
            </a:r>
          </a:p>
          <a:p>
            <a:r>
              <a:rPr lang="en-US" sz="3200">
                <a:solidFill>
                  <a:schemeClr val="bg1"/>
                </a:solidFill>
                <a:latin typeface="Gill Sans MT" panose="020B0502020104020203" pitchFamily="34" charset="0"/>
              </a:rPr>
              <a:t>Capabilities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4D83B1-7DC7-4093-BD93-9CA2AA5987A8}"/>
              </a:ext>
            </a:extLst>
          </p:cNvPr>
          <p:cNvSpPr/>
          <p:nvPr/>
        </p:nvSpPr>
        <p:spPr>
          <a:xfrm>
            <a:off x="-2132545" y="-49613"/>
            <a:ext cx="7043827" cy="7015328"/>
          </a:xfrm>
          <a:prstGeom prst="ellipse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3200"/>
          </a:p>
          <a:p>
            <a:pPr algn="r"/>
            <a:endParaRPr lang="en-US" sz="3200"/>
          </a:p>
          <a:p>
            <a:pPr algn="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BC098-654A-49FD-850B-573C77ED65AC}"/>
              </a:ext>
            </a:extLst>
          </p:cNvPr>
          <p:cNvSpPr txBox="1"/>
          <p:nvPr/>
        </p:nvSpPr>
        <p:spPr>
          <a:xfrm>
            <a:off x="1639425" y="2345633"/>
            <a:ext cx="26969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>
                <a:solidFill>
                  <a:schemeClr val="bg1"/>
                </a:solidFill>
                <a:latin typeface="Gill Sans MT" panose="020B0502020104020203" pitchFamily="34" charset="0"/>
              </a:rPr>
              <a:t>Significant Performance </a:t>
            </a:r>
          </a:p>
          <a:p>
            <a:pPr algn="r"/>
            <a:r>
              <a:rPr lang="en-US" sz="3800">
                <a:solidFill>
                  <a:schemeClr val="bg1"/>
                </a:solidFill>
                <a:latin typeface="Gill Sans MT" panose="020B0502020104020203" pitchFamily="34" charset="0"/>
              </a:rPr>
              <a:t>in Bars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AFDCFA-6ED2-49A0-A0BD-AE9A5A38AD6D}"/>
              </a:ext>
            </a:extLst>
          </p:cNvPr>
          <p:cNvSpPr txBox="1"/>
          <p:nvPr/>
        </p:nvSpPr>
        <p:spPr>
          <a:xfrm>
            <a:off x="6863876" y="2130753"/>
            <a:ext cx="1428870" cy="79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>
                <a:solidFill>
                  <a:schemeClr val="bg1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More Aroma &amp; Taste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0E796C-E851-4AF1-9D91-9E0929EA52DA}"/>
              </a:ext>
            </a:extLst>
          </p:cNvPr>
          <p:cNvCxnSpPr>
            <a:cxnSpLocks/>
          </p:cNvCxnSpPr>
          <p:nvPr/>
        </p:nvCxnSpPr>
        <p:spPr>
          <a:xfrm>
            <a:off x="6685367" y="1949707"/>
            <a:ext cx="2261143" cy="26665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4C3BEE2-C4F5-4A8D-B3A2-BD83C2F193F3}"/>
              </a:ext>
            </a:extLst>
          </p:cNvPr>
          <p:cNvCxnSpPr>
            <a:cxnSpLocks/>
          </p:cNvCxnSpPr>
          <p:nvPr/>
        </p:nvCxnSpPr>
        <p:spPr>
          <a:xfrm>
            <a:off x="6706076" y="5407807"/>
            <a:ext cx="2133773" cy="0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9E1C27B-B0EA-489D-BACE-ED1595AD32BD}"/>
              </a:ext>
            </a:extLst>
          </p:cNvPr>
          <p:cNvCxnSpPr>
            <a:cxnSpLocks/>
          </p:cNvCxnSpPr>
          <p:nvPr/>
        </p:nvCxnSpPr>
        <p:spPr>
          <a:xfrm flipV="1">
            <a:off x="8211358" y="2373657"/>
            <a:ext cx="838200" cy="672233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6ED73A1-6770-477C-B3F2-5FBBF850148E}"/>
              </a:ext>
            </a:extLst>
          </p:cNvPr>
          <p:cNvCxnSpPr>
            <a:cxnSpLocks/>
          </p:cNvCxnSpPr>
          <p:nvPr/>
        </p:nvCxnSpPr>
        <p:spPr>
          <a:xfrm flipV="1">
            <a:off x="6423688" y="3857788"/>
            <a:ext cx="1231577" cy="891575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2A0B9F95-8442-452C-AAE2-F4D511AD5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735" y="2817498"/>
            <a:ext cx="1670449" cy="160363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6E4AED0-E675-435F-88FC-FCC4264083D3}"/>
              </a:ext>
            </a:extLst>
          </p:cNvPr>
          <p:cNvGrpSpPr/>
          <p:nvPr/>
        </p:nvGrpSpPr>
        <p:grpSpPr>
          <a:xfrm>
            <a:off x="5189132" y="1404095"/>
            <a:ext cx="1371719" cy="1371719"/>
            <a:chOff x="306485" y="844814"/>
            <a:chExt cx="2054809" cy="20549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4D6B47-0E06-48EF-8512-4334AE2D7AB8}"/>
                </a:ext>
              </a:extLst>
            </p:cNvPr>
            <p:cNvSpPr/>
            <p:nvPr/>
          </p:nvSpPr>
          <p:spPr>
            <a:xfrm>
              <a:off x="306485" y="844814"/>
              <a:ext cx="2054809" cy="2054912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8F56EA94-73E7-478A-9445-42DEB72763A7}"/>
                </a:ext>
              </a:extLst>
            </p:cNvPr>
            <p:cNvSpPr txBox="1"/>
            <p:nvPr/>
          </p:nvSpPr>
          <p:spPr>
            <a:xfrm>
              <a:off x="306486" y="1329047"/>
              <a:ext cx="2022134" cy="1017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Gill Sans MT" pitchFamily="34" charset="0"/>
                  <a:cs typeface="Arial"/>
                </a:rPr>
                <a:t>Better Stability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08CCF0-E034-40BD-8D42-7A94188BC192}"/>
              </a:ext>
            </a:extLst>
          </p:cNvPr>
          <p:cNvGrpSpPr/>
          <p:nvPr/>
        </p:nvGrpSpPr>
        <p:grpSpPr>
          <a:xfrm>
            <a:off x="8968322" y="1232771"/>
            <a:ext cx="1371718" cy="1371721"/>
            <a:chOff x="159424" y="-1846236"/>
            <a:chExt cx="2054809" cy="20549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F70742-CEBC-455D-90F2-9288448DB4AC}"/>
                </a:ext>
              </a:extLst>
            </p:cNvPr>
            <p:cNvSpPr/>
            <p:nvPr/>
          </p:nvSpPr>
          <p:spPr>
            <a:xfrm>
              <a:off x="159424" y="-1846236"/>
              <a:ext cx="2054809" cy="2054912"/>
            </a:xfrm>
            <a:prstGeom prst="ellipse">
              <a:avLst/>
            </a:prstGeom>
            <a:solidFill>
              <a:srgbClr val="DF1184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DEBA85F9-B6E0-49D5-928F-726C4B4EE74D}"/>
                </a:ext>
              </a:extLst>
            </p:cNvPr>
            <p:cNvSpPr txBox="1"/>
            <p:nvPr/>
          </p:nvSpPr>
          <p:spPr>
            <a:xfrm>
              <a:off x="281114" y="-1195601"/>
              <a:ext cx="1831274" cy="543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Gill Sans MT" pitchFamily="34" charset="0"/>
                  <a:cs typeface="Arial"/>
                </a:rPr>
                <a:t>More Aroma &amp; Taste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545690-F99A-4A30-890B-D630A7529908}"/>
              </a:ext>
            </a:extLst>
          </p:cNvPr>
          <p:cNvGrpSpPr/>
          <p:nvPr/>
        </p:nvGrpSpPr>
        <p:grpSpPr>
          <a:xfrm>
            <a:off x="8974944" y="4763534"/>
            <a:ext cx="1371719" cy="1371720"/>
            <a:chOff x="919551" y="1043549"/>
            <a:chExt cx="2054809" cy="20549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EA0A0F4-C576-4E01-A408-F2ABBD9C23A3}"/>
                </a:ext>
              </a:extLst>
            </p:cNvPr>
            <p:cNvSpPr/>
            <p:nvPr/>
          </p:nvSpPr>
          <p:spPr>
            <a:xfrm>
              <a:off x="919551" y="1043549"/>
              <a:ext cx="2054809" cy="2054912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04E53FB5-BD49-4672-B7F5-CC169D60E043}"/>
                </a:ext>
              </a:extLst>
            </p:cNvPr>
            <p:cNvSpPr txBox="1"/>
            <p:nvPr/>
          </p:nvSpPr>
          <p:spPr>
            <a:xfrm>
              <a:off x="1216979" y="1710281"/>
              <a:ext cx="1525143" cy="6241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Gill Sans MT" pitchFamily="34" charset="0"/>
                  <a:cs typeface="Arial"/>
                </a:rPr>
                <a:t>Less Cost in Use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9B8F06-2013-4E55-BF1E-A6383ACB6853}"/>
              </a:ext>
            </a:extLst>
          </p:cNvPr>
          <p:cNvGrpSpPr/>
          <p:nvPr/>
        </p:nvGrpSpPr>
        <p:grpSpPr>
          <a:xfrm>
            <a:off x="5179847" y="4768045"/>
            <a:ext cx="1371719" cy="1371719"/>
            <a:chOff x="0" y="566749"/>
            <a:chExt cx="2054809" cy="20549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09B6C91-F2B2-4BC2-B8C4-368DC5C8155D}"/>
                </a:ext>
              </a:extLst>
            </p:cNvPr>
            <p:cNvSpPr/>
            <p:nvPr/>
          </p:nvSpPr>
          <p:spPr>
            <a:xfrm>
              <a:off x="0" y="566749"/>
              <a:ext cx="2054809" cy="205491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Oval 4">
              <a:extLst>
                <a:ext uri="{FF2B5EF4-FFF2-40B4-BE49-F238E27FC236}">
                  <a16:creationId xmlns:a16="http://schemas.microsoft.com/office/drawing/2014/main" id="{1C256DFB-9D06-40A7-9BF4-0CB1C09A0E7C}"/>
                </a:ext>
              </a:extLst>
            </p:cNvPr>
            <p:cNvSpPr txBox="1"/>
            <p:nvPr/>
          </p:nvSpPr>
          <p:spPr>
            <a:xfrm>
              <a:off x="50382" y="897875"/>
              <a:ext cx="1971750" cy="13033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>
                <a:latin typeface="Gill Sans MT" pitchFamily="34" charset="0"/>
                <a:cs typeface="Arial"/>
              </a:endParaRPr>
            </a:p>
          </p:txBody>
        </p:sp>
      </p:grpSp>
      <p:sp>
        <p:nvSpPr>
          <p:cNvPr id="37" name="Oval 4">
            <a:extLst>
              <a:ext uri="{FF2B5EF4-FFF2-40B4-BE49-F238E27FC236}">
                <a16:creationId xmlns:a16="http://schemas.microsoft.com/office/drawing/2014/main" id="{D23A20CA-6D12-4E36-A5E6-32E80E96D2C6}"/>
              </a:ext>
            </a:extLst>
          </p:cNvPr>
          <p:cNvSpPr txBox="1"/>
          <p:nvPr/>
        </p:nvSpPr>
        <p:spPr>
          <a:xfrm>
            <a:off x="5389548" y="5054530"/>
            <a:ext cx="1078930" cy="64812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latin typeface="Gill Sans MT" pitchFamily="34" charset="0"/>
                <a:cs typeface="Arial"/>
              </a:rPr>
              <a:t>Low Usage Rates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B5EC4E-9411-441E-93D0-BE767F1EADB9}"/>
              </a:ext>
            </a:extLst>
          </p:cNvPr>
          <p:cNvSpPr/>
          <p:nvPr/>
        </p:nvSpPr>
        <p:spPr>
          <a:xfrm>
            <a:off x="4710648" y="235303"/>
            <a:ext cx="62585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3800">
                <a:latin typeface="Gill Sans MT" panose="020B0502020104020203" pitchFamily="34" charset="0"/>
              </a:rPr>
              <a:t>Essence</a:t>
            </a:r>
            <a:endParaRPr lang="en-US" sz="38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D69548-D87B-4281-86AE-3D4637655C99}"/>
              </a:ext>
            </a:extLst>
          </p:cNvPr>
          <p:cNvCxnSpPr>
            <a:cxnSpLocks/>
          </p:cNvCxnSpPr>
          <p:nvPr/>
        </p:nvCxnSpPr>
        <p:spPr>
          <a:xfrm>
            <a:off x="-32657" y="916118"/>
            <a:ext cx="12300857" cy="236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8459B1-E3A8-425F-955B-0E569A9D6CD2}"/>
              </a:ext>
            </a:extLst>
          </p:cNvPr>
          <p:cNvCxnSpPr>
            <a:cxnSpLocks/>
          </p:cNvCxnSpPr>
          <p:nvPr/>
        </p:nvCxnSpPr>
        <p:spPr>
          <a:xfrm>
            <a:off x="0" y="244756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13A4621-E2FB-40C4-A7EB-4CF4EC6EEA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172" y="5550478"/>
            <a:ext cx="694907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046927" y="174250"/>
            <a:ext cx="9372600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Tasting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195504"/>
            <a:ext cx="12192000" cy="101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853368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B35379D-9139-40C1-B9ED-21A0CCD337D2}"/>
              </a:ext>
            </a:extLst>
          </p:cNvPr>
          <p:cNvSpPr/>
          <p:nvPr/>
        </p:nvSpPr>
        <p:spPr>
          <a:xfrm>
            <a:off x="463669" y="269074"/>
            <a:ext cx="2086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78" y="5346266"/>
            <a:ext cx="694907" cy="584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53855A-69F7-4787-92A6-4E6DA7C17DC9}"/>
              </a:ext>
            </a:extLst>
          </p:cNvPr>
          <p:cNvSpPr/>
          <p:nvPr/>
        </p:nvSpPr>
        <p:spPr>
          <a:xfrm>
            <a:off x="761392" y="1590556"/>
            <a:ext cx="5330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6852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Set 1</a:t>
            </a: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Masking Technology</a:t>
            </a:r>
          </a:p>
          <a:p>
            <a:pPr defTabSz="80685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32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A6E3C1-5AC5-48C1-8B20-8DC269E9B939}"/>
              </a:ext>
            </a:extLst>
          </p:cNvPr>
          <p:cNvSpPr/>
          <p:nvPr/>
        </p:nvSpPr>
        <p:spPr>
          <a:xfrm>
            <a:off x="6646786" y="1538112"/>
            <a:ext cx="53302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6852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Set 3</a:t>
            </a:r>
          </a:p>
          <a:p>
            <a:pPr marL="457200" indent="-457200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Cupcake</a:t>
            </a: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French Vanilla</a:t>
            </a: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Chocolate</a:t>
            </a: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Dark Chocolate</a:t>
            </a:r>
          </a:p>
          <a:p>
            <a:pPr defTabSz="80685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61D80C-7F33-4DC9-BE70-11B38144C760}"/>
              </a:ext>
            </a:extLst>
          </p:cNvPr>
          <p:cNvCxnSpPr>
            <a:cxnSpLocks/>
          </p:cNvCxnSpPr>
          <p:nvPr/>
        </p:nvCxnSpPr>
        <p:spPr>
          <a:xfrm>
            <a:off x="761392" y="2117559"/>
            <a:ext cx="5247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C4B342-1421-4D11-9E0C-C30FF32733F0}"/>
              </a:ext>
            </a:extLst>
          </p:cNvPr>
          <p:cNvCxnSpPr>
            <a:cxnSpLocks/>
          </p:cNvCxnSpPr>
          <p:nvPr/>
        </p:nvCxnSpPr>
        <p:spPr>
          <a:xfrm>
            <a:off x="854590" y="4215556"/>
            <a:ext cx="5221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C835A7-0A5D-4279-8C54-5CB10D89E206}"/>
              </a:ext>
            </a:extLst>
          </p:cNvPr>
          <p:cNvCxnSpPr/>
          <p:nvPr/>
        </p:nvCxnSpPr>
        <p:spPr>
          <a:xfrm>
            <a:off x="6538420" y="2117559"/>
            <a:ext cx="4971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B6F7518-FA40-460A-9D4F-B9C524C857E0}"/>
              </a:ext>
            </a:extLst>
          </p:cNvPr>
          <p:cNvSpPr txBox="1"/>
          <p:nvPr/>
        </p:nvSpPr>
        <p:spPr>
          <a:xfrm>
            <a:off x="848023" y="3709389"/>
            <a:ext cx="4953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52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Set 2</a:t>
            </a: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Raspberry</a:t>
            </a: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Vanilla Latte</a:t>
            </a:r>
          </a:p>
          <a:p>
            <a:pPr marL="456777" indent="-456777" defTabSz="8068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Natural Dirty Chai</a:t>
            </a:r>
          </a:p>
        </p:txBody>
      </p:sp>
    </p:spTree>
    <p:extLst>
      <p:ext uri="{BB962C8B-B14F-4D97-AF65-F5344CB8AC3E}">
        <p14:creationId xmlns:p14="http://schemas.microsoft.com/office/powerpoint/2010/main" val="12847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 flipV="1">
            <a:off x="0" y="223481"/>
            <a:ext cx="12192000" cy="177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894080"/>
            <a:ext cx="120287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5379145"/>
            <a:ext cx="694907" cy="584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2A95FE-4583-4122-AAFC-053FFFC9DE24}"/>
              </a:ext>
            </a:extLst>
          </p:cNvPr>
          <p:cNvSpPr/>
          <p:nvPr/>
        </p:nvSpPr>
        <p:spPr>
          <a:xfrm>
            <a:off x="2215606" y="241217"/>
            <a:ext cx="776078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b="1">
                <a:solidFill>
                  <a:srgbClr val="70BF41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Cool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Zoom Natural Masking Technology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54D834-2B57-4DDC-9491-F34987CDA8C0}"/>
              </a:ext>
            </a:extLst>
          </p:cNvPr>
          <p:cNvSpPr/>
          <p:nvPr/>
        </p:nvSpPr>
        <p:spPr>
          <a:xfrm>
            <a:off x="1897253" y="2324257"/>
            <a:ext cx="1107269" cy="1111202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85"/>
            <a:endParaRPr lang="en-US" sz="1485">
              <a:solidFill>
                <a:prstClr val="white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37F8CB-9E6D-4B01-9F4F-0B372DD422CB}"/>
              </a:ext>
            </a:extLst>
          </p:cNvPr>
          <p:cNvSpPr txBox="1"/>
          <p:nvPr/>
        </p:nvSpPr>
        <p:spPr>
          <a:xfrm>
            <a:off x="3250881" y="1424736"/>
            <a:ext cx="2274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754485"/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Z</a:t>
            </a:r>
            <a:r>
              <a:rPr lang="en-US" sz="1600" b="1">
                <a:solidFill>
                  <a:srgbClr val="00B050"/>
                </a:solidFill>
                <a:latin typeface="Gill Sans MT" panose="020B0502020104020203" pitchFamily="34" charset="0"/>
              </a:rPr>
              <a:t>e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 Masker </a:t>
            </a:r>
          </a:p>
          <a:p>
            <a:pPr lvl="1" algn="ctr" defTabSz="754485"/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Flavor</a:t>
            </a:r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1200" b="1">
                <a:solidFill>
                  <a:prstClr val="black"/>
                </a:solidFill>
                <a:latin typeface="Gill Sans MT" panose="020B0502020104020203" pitchFamily="34" charset="0"/>
              </a:rPr>
              <a:t>@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0.20% </a:t>
            </a:r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C7A4C3-2A71-41A9-8101-C8313031638F}"/>
              </a:ext>
            </a:extLst>
          </p:cNvPr>
          <p:cNvSpPr/>
          <p:nvPr/>
        </p:nvSpPr>
        <p:spPr>
          <a:xfrm>
            <a:off x="4070361" y="2360033"/>
            <a:ext cx="1107269" cy="1039649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85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96EFD-5278-498C-B1C4-169DC764CBF0}"/>
              </a:ext>
            </a:extLst>
          </p:cNvPr>
          <p:cNvSpPr txBox="1"/>
          <p:nvPr/>
        </p:nvSpPr>
        <p:spPr>
          <a:xfrm>
            <a:off x="1645176" y="1431269"/>
            <a:ext cx="1611424" cy="111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85"/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Contro</a:t>
            </a:r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l </a:t>
            </a:r>
          </a:p>
          <a:p>
            <a:pPr algn="ctr" defTabSz="754485"/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No flavor</a:t>
            </a:r>
          </a:p>
          <a:p>
            <a:pPr algn="ctr" defTabSz="754485"/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  <a:p>
            <a:pPr algn="ctr" defTabSz="754485"/>
            <a:endParaRPr lang="en-US" sz="16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EF0127-A2D3-48CD-8C6D-3133BFBBDABC}"/>
              </a:ext>
            </a:extLst>
          </p:cNvPr>
          <p:cNvSpPr/>
          <p:nvPr/>
        </p:nvSpPr>
        <p:spPr>
          <a:xfrm>
            <a:off x="6736166" y="2155686"/>
            <a:ext cx="1107269" cy="103964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85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09F2B9-F7B1-4513-8601-E7E07EDF8B3B}"/>
              </a:ext>
            </a:extLst>
          </p:cNvPr>
          <p:cNvSpPr txBox="1"/>
          <p:nvPr/>
        </p:nvSpPr>
        <p:spPr>
          <a:xfrm>
            <a:off x="8276125" y="1316423"/>
            <a:ext cx="1892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85"/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Z</a:t>
            </a:r>
            <a:r>
              <a:rPr lang="en-US" sz="1600" b="1">
                <a:solidFill>
                  <a:srgbClr val="00B050"/>
                </a:solidFill>
                <a:latin typeface="Gill Sans MT" panose="020B0502020104020203" pitchFamily="34" charset="0"/>
              </a:rPr>
              <a:t>e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 Masker</a:t>
            </a:r>
          </a:p>
          <a:p>
            <a:pPr algn="ctr" defTabSz="754485"/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Flavor </a:t>
            </a:r>
            <a:r>
              <a:rPr lang="en-US" sz="1200" b="1">
                <a:solidFill>
                  <a:prstClr val="black"/>
                </a:solidFill>
                <a:latin typeface="Gill Sans MT" panose="020B0502020104020203" pitchFamily="34" charset="0"/>
              </a:rPr>
              <a:t>@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0.20%</a:t>
            </a:r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</a:p>
          <a:p>
            <a:pPr algn="ctr" defTabSz="754485"/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Plant Base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7B789E-E244-4014-802F-9A869D4F62CB}"/>
              </a:ext>
            </a:extLst>
          </p:cNvPr>
          <p:cNvSpPr/>
          <p:nvPr/>
        </p:nvSpPr>
        <p:spPr>
          <a:xfrm>
            <a:off x="8668804" y="2237984"/>
            <a:ext cx="1107269" cy="103964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85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D4519B-D7CF-42D2-94FD-A2F4ADF11BED}"/>
              </a:ext>
            </a:extLst>
          </p:cNvPr>
          <p:cNvSpPr txBox="1"/>
          <p:nvPr/>
        </p:nvSpPr>
        <p:spPr>
          <a:xfrm>
            <a:off x="6771124" y="1273948"/>
            <a:ext cx="1107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85"/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</a:rPr>
              <a:t>Contro</a:t>
            </a:r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l </a:t>
            </a:r>
          </a:p>
          <a:p>
            <a:pPr algn="ctr" defTabSz="754485"/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No flavor</a:t>
            </a:r>
          </a:p>
          <a:p>
            <a:pPr algn="ctr" defTabSz="754485"/>
            <a:r>
              <a:rPr lang="en-US" sz="1600">
                <a:solidFill>
                  <a:prstClr val="black"/>
                </a:solidFill>
                <a:latin typeface="Gill Sans MT" panose="020B0502020104020203" pitchFamily="34" charset="0"/>
              </a:rPr>
              <a:t>Plant Base</a:t>
            </a:r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1D0063-DEA2-4105-BAFF-61D5D6F06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77" y="3539759"/>
            <a:ext cx="1321495" cy="2549157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CD9875-CF4E-41FE-9E01-1B682B65F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07" y="3539759"/>
            <a:ext cx="1321496" cy="254915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56C21C9-3C9E-47F9-9418-36A525FC9897}"/>
              </a:ext>
            </a:extLst>
          </p:cNvPr>
          <p:cNvSpPr/>
          <p:nvPr/>
        </p:nvSpPr>
        <p:spPr>
          <a:xfrm>
            <a:off x="5810917" y="5530822"/>
            <a:ext cx="580150" cy="5580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690770-D888-4E14-976C-35ED9A81BDFE}"/>
              </a:ext>
            </a:extLst>
          </p:cNvPr>
          <p:cNvSpPr/>
          <p:nvPr/>
        </p:nvSpPr>
        <p:spPr>
          <a:xfrm>
            <a:off x="54374" y="328115"/>
            <a:ext cx="2161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6093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625098" y="250874"/>
            <a:ext cx="9176657" cy="671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Protein Bar Formulations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73307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30366"/>
            <a:ext cx="1215934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93BB5-B954-4311-8F74-4FF4078A5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r="2" b="2"/>
          <a:stretch/>
        </p:blipFill>
        <p:spPr>
          <a:xfrm>
            <a:off x="4673263" y="2045165"/>
            <a:ext cx="2845479" cy="2704370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35379D-9139-40C1-B9ED-21A0CCD337D2}"/>
              </a:ext>
            </a:extLst>
          </p:cNvPr>
          <p:cNvSpPr/>
          <p:nvPr/>
        </p:nvSpPr>
        <p:spPr>
          <a:xfrm>
            <a:off x="642258" y="355977"/>
            <a:ext cx="2161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518" y="5635246"/>
            <a:ext cx="694907" cy="584775"/>
          </a:xfrm>
          <a:prstGeom prst="rect">
            <a:avLst/>
          </a:prstGeom>
        </p:spPr>
      </p:pic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2CD16803-61DB-4167-B717-AA5A71BE67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553087"/>
              </p:ext>
            </p:extLst>
          </p:nvPr>
        </p:nvGraphicFramePr>
        <p:xfrm>
          <a:off x="2077529" y="1469230"/>
          <a:ext cx="3354443" cy="391933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63045">
                  <a:extLst>
                    <a:ext uri="{9D8B030D-6E8A-4147-A177-3AD203B41FA5}">
                      <a16:colId xmlns:a16="http://schemas.microsoft.com/office/drawing/2014/main" val="1025148950"/>
                    </a:ext>
                  </a:extLst>
                </a:gridCol>
                <a:gridCol w="1091398">
                  <a:extLst>
                    <a:ext uri="{9D8B030D-6E8A-4147-A177-3AD203B41FA5}">
                      <a16:colId xmlns:a16="http://schemas.microsoft.com/office/drawing/2014/main" val="1910903161"/>
                    </a:ext>
                  </a:extLst>
                </a:gridCol>
              </a:tblGrid>
              <a:tr h="31210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Whey Base Screening Base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682182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Ingredients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85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601392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Vita Fiber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22.59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2884629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Soft Haven 1000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20.12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244415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Soft Haven 80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11.48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3616586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Maltitol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11.39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8753767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Almond Butter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11.05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1872772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Soft Haven 5000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10.05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1016484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err="1">
                          <a:effectLst/>
                          <a:latin typeface="Gill Sans MT" panose="020B0502020104020203" pitchFamily="34" charset="0"/>
                        </a:rPr>
                        <a:t>Glycerine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9.05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343883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Oil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3.87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9762078"/>
                  </a:ext>
                </a:extLst>
              </a:tr>
              <a:tr h="346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Lecithin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0.20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3594604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 Nat Masking Flavor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0.20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9677629"/>
                  </a:ext>
                </a:extLst>
              </a:tr>
              <a:tr h="276203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100.00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080272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61A415A-6404-4C23-94A8-8E19A20E5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05053"/>
              </p:ext>
            </p:extLst>
          </p:nvPr>
        </p:nvGraphicFramePr>
        <p:xfrm>
          <a:off x="6759807" y="1456356"/>
          <a:ext cx="3354443" cy="393221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03081">
                  <a:extLst>
                    <a:ext uri="{9D8B030D-6E8A-4147-A177-3AD203B41FA5}">
                      <a16:colId xmlns:a16="http://schemas.microsoft.com/office/drawing/2014/main" val="3984825644"/>
                    </a:ext>
                  </a:extLst>
                </a:gridCol>
                <a:gridCol w="1251362">
                  <a:extLst>
                    <a:ext uri="{9D8B030D-6E8A-4147-A177-3AD203B41FA5}">
                      <a16:colId xmlns:a16="http://schemas.microsoft.com/office/drawing/2014/main" val="82614222"/>
                    </a:ext>
                  </a:extLst>
                </a:gridCol>
              </a:tblGrid>
              <a:tr h="2748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Plant Base Screening Base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37696"/>
                  </a:ext>
                </a:extLst>
              </a:tr>
              <a:tr h="249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Ingredients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7872925"/>
                  </a:ext>
                </a:extLst>
              </a:tr>
              <a:tr h="249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4461648"/>
                  </a:ext>
                </a:extLst>
              </a:tr>
              <a:tr h="249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Pea Protein (Glanbia)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31.23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9492658"/>
                  </a:ext>
                </a:extLst>
              </a:tr>
              <a:tr h="3070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err="1">
                          <a:effectLst/>
                          <a:latin typeface="Gill Sans MT" panose="020B0502020104020203" pitchFamily="34" charset="0"/>
                        </a:rPr>
                        <a:t>Vitafiber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18.80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2626368"/>
                  </a:ext>
                </a:extLst>
              </a:tr>
              <a:tr h="249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Almond Butter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11.55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5245503"/>
                  </a:ext>
                </a:extLst>
              </a:tr>
              <a:tr h="249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Pea Protein (</a:t>
                      </a:r>
                      <a:r>
                        <a:rPr lang="en-US" sz="1400" b="1" u="none" strike="noStrike" err="1">
                          <a:effectLst/>
                          <a:latin typeface="Gill Sans MT" panose="020B0502020104020203" pitchFamily="34" charset="0"/>
                        </a:rPr>
                        <a:t>Puris</a:t>
                      </a:r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)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10.40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0231336"/>
                  </a:ext>
                </a:extLst>
              </a:tr>
              <a:tr h="2109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Maltitol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10.27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025749"/>
                  </a:ext>
                </a:extLst>
              </a:tr>
              <a:tr h="249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Palm Oil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10.00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6485651"/>
                  </a:ext>
                </a:extLst>
              </a:tr>
              <a:tr h="2890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err="1">
                          <a:effectLst/>
                          <a:latin typeface="Gill Sans MT" panose="020B0502020104020203" pitchFamily="34" charset="0"/>
                        </a:rPr>
                        <a:t>Glycerine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7.05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1068195"/>
                  </a:ext>
                </a:extLst>
              </a:tr>
              <a:tr h="385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Lecithin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0.50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1885272"/>
                  </a:ext>
                </a:extLst>
              </a:tr>
              <a:tr h="540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4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 Nat Masking Flavor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0.20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2829701"/>
                  </a:ext>
                </a:extLst>
              </a:tr>
              <a:tr h="417210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100.00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800743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23AA0CB2-DE94-465E-9FC6-213DCDECF29D}"/>
              </a:ext>
            </a:extLst>
          </p:cNvPr>
          <p:cNvSpPr/>
          <p:nvPr/>
        </p:nvSpPr>
        <p:spPr>
          <a:xfrm>
            <a:off x="5805925" y="5661926"/>
            <a:ext cx="580150" cy="5580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65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4901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895346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23" y="5156557"/>
            <a:ext cx="694907" cy="584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2A95FE-4583-4122-AAFC-053FFFC9DE24}"/>
              </a:ext>
            </a:extLst>
          </p:cNvPr>
          <p:cNvSpPr/>
          <p:nvPr/>
        </p:nvSpPr>
        <p:spPr>
          <a:xfrm>
            <a:off x="2590493" y="249015"/>
            <a:ext cx="751041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 b="1">
                <a:solidFill>
                  <a:srgbClr val="70BF41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Cool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Zoom Natural Flavor Technology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FB0125-342F-4887-9ECB-EA3D5E39BA88}"/>
              </a:ext>
            </a:extLst>
          </p:cNvPr>
          <p:cNvSpPr/>
          <p:nvPr/>
        </p:nvSpPr>
        <p:spPr>
          <a:xfrm>
            <a:off x="1690714" y="2479823"/>
            <a:ext cx="1107269" cy="1039649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85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201D77-3664-4999-BF7C-C9E41A5DC730}"/>
              </a:ext>
            </a:extLst>
          </p:cNvPr>
          <p:cNvSpPr/>
          <p:nvPr/>
        </p:nvSpPr>
        <p:spPr>
          <a:xfrm>
            <a:off x="4546925" y="2472166"/>
            <a:ext cx="1107269" cy="10396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85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69D0BD-A9E0-4FE7-9405-2C140981BBFD}"/>
              </a:ext>
            </a:extLst>
          </p:cNvPr>
          <p:cNvSpPr txBox="1"/>
          <p:nvPr/>
        </p:nvSpPr>
        <p:spPr>
          <a:xfrm>
            <a:off x="6896944" y="1707301"/>
            <a:ext cx="1806643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85"/>
            <a:r>
              <a:rPr lang="en-US" sz="2400" b="1">
                <a:solidFill>
                  <a:prstClr val="black"/>
                </a:solidFill>
                <a:latin typeface="Gill Sans MT" panose="020B0502020104020203" pitchFamily="34" charset="0"/>
              </a:rPr>
              <a:t>Dirty Chai</a:t>
            </a:r>
            <a:endParaRPr lang="en-US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 defTabSz="754485"/>
            <a:r>
              <a:rPr lang="en-US" sz="1485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EB5B91-9A02-45A5-9882-ADFE08D440B5}"/>
              </a:ext>
            </a:extLst>
          </p:cNvPr>
          <p:cNvSpPr/>
          <p:nvPr/>
        </p:nvSpPr>
        <p:spPr>
          <a:xfrm>
            <a:off x="7306300" y="2540780"/>
            <a:ext cx="1107269" cy="104112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85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8610E2-D184-4C96-9766-36222A6F3940}"/>
              </a:ext>
            </a:extLst>
          </p:cNvPr>
          <p:cNvSpPr txBox="1"/>
          <p:nvPr/>
        </p:nvSpPr>
        <p:spPr>
          <a:xfrm>
            <a:off x="4077531" y="1747936"/>
            <a:ext cx="2024673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85"/>
            <a:r>
              <a:rPr lang="en-US" sz="2400" b="1">
                <a:solidFill>
                  <a:prstClr val="black"/>
                </a:solidFill>
                <a:latin typeface="Gill Sans MT" panose="020B0502020104020203" pitchFamily="34" charset="0"/>
              </a:rPr>
              <a:t>Vanilla Latte </a:t>
            </a:r>
            <a:endParaRPr lang="en-US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 defTabSz="754485"/>
            <a:r>
              <a:rPr lang="en-US" sz="1485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325989-4B9F-4309-9902-B5CC68E4FCE9}"/>
              </a:ext>
            </a:extLst>
          </p:cNvPr>
          <p:cNvSpPr txBox="1"/>
          <p:nvPr/>
        </p:nvSpPr>
        <p:spPr>
          <a:xfrm>
            <a:off x="1363694" y="1701443"/>
            <a:ext cx="1865519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85"/>
            <a:r>
              <a:rPr lang="en-US" sz="2400" b="1">
                <a:solidFill>
                  <a:prstClr val="black"/>
                </a:solidFill>
                <a:latin typeface="Gill Sans MT" panose="020B0502020104020203" pitchFamily="34" charset="0"/>
              </a:rPr>
              <a:t>Raspberry</a:t>
            </a:r>
          </a:p>
          <a:p>
            <a:pPr algn="ctr" defTabSz="754485"/>
            <a:r>
              <a:rPr lang="en-US" sz="1485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CDF7F2-A0CA-45A3-905D-1984B4497A48}"/>
              </a:ext>
            </a:extLst>
          </p:cNvPr>
          <p:cNvSpPr txBox="1"/>
          <p:nvPr/>
        </p:nvSpPr>
        <p:spPr>
          <a:xfrm>
            <a:off x="1363694" y="3796237"/>
            <a:ext cx="202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Gill Sans MT" panose="020B0502020104020203" pitchFamily="34" charset="0"/>
              </a:rPr>
              <a:t>Natural Raspberry 0.35%</a:t>
            </a:r>
          </a:p>
          <a:p>
            <a:pPr algn="ctr"/>
            <a:r>
              <a:rPr lang="en-US" sz="1400">
                <a:latin typeface="Gill Sans MT" panose="020B0502020104020203" pitchFamily="34" charset="0"/>
              </a:rPr>
              <a:t>Natural Masker 0.18%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9952DA-1050-4246-AF5A-F80658A0D820}"/>
              </a:ext>
            </a:extLst>
          </p:cNvPr>
          <p:cNvSpPr txBox="1"/>
          <p:nvPr/>
        </p:nvSpPr>
        <p:spPr>
          <a:xfrm>
            <a:off x="4088541" y="3796237"/>
            <a:ext cx="2024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Gill Sans MT" panose="020B0502020104020203" pitchFamily="34" charset="0"/>
              </a:rPr>
              <a:t>Natural Coffee 0.35%</a:t>
            </a:r>
          </a:p>
          <a:p>
            <a:pPr algn="ctr"/>
            <a:r>
              <a:rPr lang="en-US" sz="1400">
                <a:latin typeface="Gill Sans MT" panose="020B0502020104020203" pitchFamily="34" charset="0"/>
              </a:rPr>
              <a:t>Natural Cupcake 0.18%</a:t>
            </a:r>
          </a:p>
          <a:p>
            <a:pPr algn="ctr"/>
            <a:r>
              <a:rPr lang="en-US" sz="1400">
                <a:latin typeface="Gill Sans MT" panose="020B0502020104020203" pitchFamily="34" charset="0"/>
              </a:rPr>
              <a:t>Natural Masker 0.18%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9868BD-140D-44FC-9486-3C86A549B843}"/>
              </a:ext>
            </a:extLst>
          </p:cNvPr>
          <p:cNvSpPr txBox="1"/>
          <p:nvPr/>
        </p:nvSpPr>
        <p:spPr>
          <a:xfrm>
            <a:off x="6813388" y="3796237"/>
            <a:ext cx="2024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Gill Sans MT" panose="020B0502020104020203" pitchFamily="34" charset="0"/>
              </a:rPr>
              <a:t>Natural Chai Spice 0.35%</a:t>
            </a:r>
          </a:p>
          <a:p>
            <a:pPr algn="ctr"/>
            <a:r>
              <a:rPr lang="en-US" sz="1400">
                <a:latin typeface="Gill Sans MT" panose="020B0502020104020203" pitchFamily="34" charset="0"/>
              </a:rPr>
              <a:t>Natural Coffee 0.35%</a:t>
            </a:r>
          </a:p>
          <a:p>
            <a:pPr algn="ctr"/>
            <a:r>
              <a:rPr lang="en-US" sz="1400">
                <a:latin typeface="Gill Sans MT" panose="020B0502020104020203" pitchFamily="34" charset="0"/>
              </a:rPr>
              <a:t>Natural Masker 0.18%</a:t>
            </a:r>
          </a:p>
        </p:txBody>
      </p:sp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155E63-27D7-421D-A7AA-190AC220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767" y="1701443"/>
            <a:ext cx="1585110" cy="309091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397DADF-3756-4196-A41B-ADBD22F93DA9}"/>
              </a:ext>
            </a:extLst>
          </p:cNvPr>
          <p:cNvSpPr/>
          <p:nvPr/>
        </p:nvSpPr>
        <p:spPr>
          <a:xfrm>
            <a:off x="5805925" y="5404559"/>
            <a:ext cx="580150" cy="5580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300A09-61FB-4FF0-AAD3-CC5322A64965}"/>
              </a:ext>
            </a:extLst>
          </p:cNvPr>
          <p:cNvSpPr txBox="1"/>
          <p:nvPr/>
        </p:nvSpPr>
        <p:spPr>
          <a:xfrm>
            <a:off x="1323059" y="4561522"/>
            <a:ext cx="1946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Gill Sans MT" panose="020B0502020104020203" pitchFamily="34" charset="0"/>
              </a:rPr>
              <a:t>Fruity Raspberry </a:t>
            </a:r>
          </a:p>
          <a:p>
            <a:pPr algn="ctr"/>
            <a:r>
              <a:rPr lang="en-US" sz="1200">
                <a:latin typeface="Gill Sans MT" panose="020B0502020104020203" pitchFamily="34" charset="0"/>
              </a:rPr>
              <a:t>Flavor &amp; Aroma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F32138-3157-4D11-86DC-E24B8DE2B6EA}"/>
              </a:ext>
            </a:extLst>
          </p:cNvPr>
          <p:cNvSpPr txBox="1"/>
          <p:nvPr/>
        </p:nvSpPr>
        <p:spPr>
          <a:xfrm>
            <a:off x="4185839" y="4588490"/>
            <a:ext cx="1946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Gill Sans MT" panose="020B0502020104020203" pitchFamily="34" charset="0"/>
              </a:rPr>
              <a:t>White Cake Vanilla, Full Coffee Aroma &amp; Flavor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86BBF8-CBB5-41D5-8801-19B671CA3B93}"/>
              </a:ext>
            </a:extLst>
          </p:cNvPr>
          <p:cNvSpPr txBox="1"/>
          <p:nvPr/>
        </p:nvSpPr>
        <p:spPr>
          <a:xfrm>
            <a:off x="6896944" y="4573583"/>
            <a:ext cx="1946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Gill Sans MT" panose="020B0502020104020203" pitchFamily="34" charset="0"/>
              </a:rPr>
              <a:t>Smooth &amp; Milky, </a:t>
            </a:r>
          </a:p>
          <a:p>
            <a:pPr algn="ctr"/>
            <a:r>
              <a:rPr lang="en-US" sz="1200">
                <a:latin typeface="Gill Sans MT" panose="020B0502020104020203" pitchFamily="34" charset="0"/>
              </a:rPr>
              <a:t>Fragrantly Spiced, </a:t>
            </a:r>
          </a:p>
          <a:p>
            <a:pPr algn="ctr"/>
            <a:r>
              <a:rPr lang="en-US" sz="1200">
                <a:latin typeface="Gill Sans MT" panose="020B0502020104020203" pitchFamily="34" charset="0"/>
              </a:rPr>
              <a:t>Mild Coffee Flavor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5EFC1B-C6B0-489B-A455-0C066F1CF73E}"/>
              </a:ext>
            </a:extLst>
          </p:cNvPr>
          <p:cNvSpPr/>
          <p:nvPr/>
        </p:nvSpPr>
        <p:spPr>
          <a:xfrm>
            <a:off x="242443" y="336881"/>
            <a:ext cx="2161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9969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3" y="5582845"/>
            <a:ext cx="1086053" cy="694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636703" y="219780"/>
            <a:ext cx="10597775" cy="69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About</a:t>
            </a:r>
            <a:r>
              <a:rPr lang="en-US" sz="3801">
                <a:solidFill>
                  <a:srgbClr val="92D050"/>
                </a:solidFill>
                <a:latin typeface="Gill Sans MT" panose="020B0502020104020203" pitchFamily="34" charset="0"/>
              </a:rPr>
              <a:t> </a:t>
            </a:r>
            <a:r>
              <a:rPr lang="en-US" sz="3801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3801">
                <a:latin typeface="Gill Sans MT" panose="020B0502020104020203" pitchFamily="34" charset="0"/>
              </a:rPr>
              <a:t>Essence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19886"/>
            <a:ext cx="12192000" cy="86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381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2686150-5E69-4363-BD02-0F9E8A17455C}"/>
              </a:ext>
            </a:extLst>
          </p:cNvPr>
          <p:cNvSpPr/>
          <p:nvPr/>
        </p:nvSpPr>
        <p:spPr>
          <a:xfrm>
            <a:off x="2032224" y="1680148"/>
            <a:ext cx="7964389" cy="1964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27196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Zooming</a:t>
            </a:r>
            <a:r>
              <a:rPr lang="en-US" sz="3801" baseline="30000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®</a:t>
            </a:r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 is Low-Temperature Drying </a:t>
            </a:r>
          </a:p>
          <a:p>
            <a:pPr algn="ctr" defTabSz="1527196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Designed for </a:t>
            </a:r>
          </a:p>
          <a:p>
            <a:pPr algn="ctr" defTabSz="1527196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Heat-Sensitive Flavors and Naturals </a:t>
            </a:r>
          </a:p>
          <a:p>
            <a:pPr algn="ctr" defTabSz="1527196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en-US" sz="3801">
              <a:solidFill>
                <a:srgbClr val="002060"/>
              </a:solidFill>
              <a:latin typeface="Gill Sans MT" panose="020B0502020104020203" pitchFamily="34" charset="0"/>
              <a:sym typeface="Helvetica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FFCB9C1-C42C-4D37-AF31-78E1A217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4076945"/>
            <a:ext cx="3666782" cy="27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EB45D5-EA69-4466-A485-011FF5443632}"/>
              </a:ext>
            </a:extLst>
          </p:cNvPr>
          <p:cNvSpPr txBox="1"/>
          <p:nvPr/>
        </p:nvSpPr>
        <p:spPr>
          <a:xfrm>
            <a:off x="2928347" y="3661444"/>
            <a:ext cx="6063797" cy="1028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27196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Delivering Unmatched Quality in Aroma and Taste</a:t>
            </a:r>
          </a:p>
        </p:txBody>
      </p:sp>
    </p:spTree>
    <p:extLst>
      <p:ext uri="{BB962C8B-B14F-4D97-AF65-F5344CB8AC3E}">
        <p14:creationId xmlns:p14="http://schemas.microsoft.com/office/powerpoint/2010/main" val="15899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557382" y="214969"/>
            <a:ext cx="9144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Whey Protein Bar Formulations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11728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1948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B35379D-9139-40C1-B9ED-21A0CCD337D2}"/>
              </a:ext>
            </a:extLst>
          </p:cNvPr>
          <p:cNvSpPr/>
          <p:nvPr/>
        </p:nvSpPr>
        <p:spPr>
          <a:xfrm>
            <a:off x="541885" y="334772"/>
            <a:ext cx="2070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642" y="5290088"/>
            <a:ext cx="694907" cy="58477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23A8451-E9E0-451A-BD50-78AF5BADE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743193"/>
              </p:ext>
            </p:extLst>
          </p:nvPr>
        </p:nvGraphicFramePr>
        <p:xfrm>
          <a:off x="7804512" y="1607120"/>
          <a:ext cx="2659285" cy="372217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8784">
                  <a:extLst>
                    <a:ext uri="{9D8B030D-6E8A-4147-A177-3AD203B41FA5}">
                      <a16:colId xmlns:a16="http://schemas.microsoft.com/office/drawing/2014/main" val="3080443953"/>
                    </a:ext>
                  </a:extLst>
                </a:gridCol>
                <a:gridCol w="620501">
                  <a:extLst>
                    <a:ext uri="{9D8B030D-6E8A-4147-A177-3AD203B41FA5}">
                      <a16:colId xmlns:a16="http://schemas.microsoft.com/office/drawing/2014/main" val="1855261635"/>
                    </a:ext>
                  </a:extLst>
                </a:gridCol>
              </a:tblGrid>
              <a:tr h="2116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Gill Sans MT" panose="020B0502020104020203" pitchFamily="34" charset="0"/>
                        </a:rPr>
                        <a:t>Dirty Chai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463285"/>
                  </a:ext>
                </a:extLst>
              </a:tr>
              <a:tr h="236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Ingredients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extLst>
                  <a:ext uri="{0D108BD9-81ED-4DB2-BD59-A6C34878D82A}">
                    <a16:rowId xmlns:a16="http://schemas.microsoft.com/office/drawing/2014/main" val="4167110535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1000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17.61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4161996824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Fibersol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14.89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3373447210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Glycerine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13.62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70812719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984067584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Maltitol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9.98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2254280045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Almond Butter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9.68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2908057535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5000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583051259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Coating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8.76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3149136204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Oil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5.69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2566260775"/>
                  </a:ext>
                </a:extLst>
              </a:tr>
              <a:tr h="281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Chai Spice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244540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 Coffee WONF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413340"/>
                  </a:ext>
                </a:extLst>
              </a:tr>
              <a:tr h="222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Masker Flavor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332014"/>
                  </a:ext>
                </a:extLst>
              </a:tr>
              <a:tr h="2621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Lecithin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16470" marB="164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2809274084"/>
                  </a:ext>
                </a:extLst>
              </a:tr>
              <a:tr h="199973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100.00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8235" marR="8235" marT="8235" marB="0" anchor="ctr"/>
                </a:tc>
                <a:extLst>
                  <a:ext uri="{0D108BD9-81ED-4DB2-BD59-A6C34878D82A}">
                    <a16:rowId xmlns:a16="http://schemas.microsoft.com/office/drawing/2014/main" val="341255364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1AD644A-C851-4D8F-A895-D4041F4D9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38500"/>
              </p:ext>
            </p:extLst>
          </p:nvPr>
        </p:nvGraphicFramePr>
        <p:xfrm>
          <a:off x="4510255" y="1540937"/>
          <a:ext cx="2577870" cy="38545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96961">
                  <a:extLst>
                    <a:ext uri="{9D8B030D-6E8A-4147-A177-3AD203B41FA5}">
                      <a16:colId xmlns:a16="http://schemas.microsoft.com/office/drawing/2014/main" val="1233303712"/>
                    </a:ext>
                  </a:extLst>
                </a:gridCol>
                <a:gridCol w="580909">
                  <a:extLst>
                    <a:ext uri="{9D8B030D-6E8A-4147-A177-3AD203B41FA5}">
                      <a16:colId xmlns:a16="http://schemas.microsoft.com/office/drawing/2014/main" val="2440494666"/>
                    </a:ext>
                  </a:extLst>
                </a:gridCol>
              </a:tblGrid>
              <a:tr h="2264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Vanilla Latte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211307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Ingredients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14111935"/>
                  </a:ext>
                </a:extLst>
              </a:tr>
              <a:tr h="279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1000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17.82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4218869067"/>
                  </a:ext>
                </a:extLst>
              </a:tr>
              <a:tr h="1878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Fibersol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14.89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4139181870"/>
                  </a:ext>
                </a:extLst>
              </a:tr>
              <a:tr h="1957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Glycerine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13.62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326405307"/>
                  </a:ext>
                </a:extLst>
              </a:tr>
              <a:tr h="279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783801691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Maltitol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9.98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1475824673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Almond Butter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9.68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1994325614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5000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733342553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Coating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8.75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4192053884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Oil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5.69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988498935"/>
                  </a:ext>
                </a:extLst>
              </a:tr>
              <a:tr h="3520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 Coffee WONF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04234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Masker Flavor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092793"/>
                  </a:ext>
                </a:extLst>
              </a:tr>
              <a:tr h="2388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 Flavor Cupcake 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949379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Lecithin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28080"/>
                  </a:ext>
                </a:extLst>
              </a:tr>
              <a:tr h="284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100.00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317508063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5E136DB-B7E0-4BE7-803E-1523FA59C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283588"/>
              </p:ext>
            </p:extLst>
          </p:nvPr>
        </p:nvGraphicFramePr>
        <p:xfrm>
          <a:off x="1221264" y="1540937"/>
          <a:ext cx="2572604" cy="37101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60408">
                  <a:extLst>
                    <a:ext uri="{9D8B030D-6E8A-4147-A177-3AD203B41FA5}">
                      <a16:colId xmlns:a16="http://schemas.microsoft.com/office/drawing/2014/main" val="3846739749"/>
                    </a:ext>
                  </a:extLst>
                </a:gridCol>
                <a:gridCol w="512196">
                  <a:extLst>
                    <a:ext uri="{9D8B030D-6E8A-4147-A177-3AD203B41FA5}">
                      <a16:colId xmlns:a16="http://schemas.microsoft.com/office/drawing/2014/main" val="1420238674"/>
                    </a:ext>
                  </a:extLst>
                </a:gridCol>
              </a:tblGrid>
              <a:tr h="23370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Raspberry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4263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Ingredients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377004865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1000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17.67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15919953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Fibersol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14.94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3085256690"/>
                  </a:ext>
                </a:extLst>
              </a:tr>
              <a:tr h="2686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Glycerine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13.67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4172516249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3404435729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Maltitol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4200251998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Almond Butter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9.72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544304662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5000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8.83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1293577820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Coating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8.79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3204444046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Oil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5.71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442803247"/>
                  </a:ext>
                </a:extLst>
              </a:tr>
              <a:tr h="3724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Raspberry WONF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34627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Masker Flavor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297104"/>
                  </a:ext>
                </a:extLst>
              </a:tr>
              <a:tr h="224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Lecithin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765245770"/>
                  </a:ext>
                </a:extLst>
              </a:tr>
              <a:tr h="360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100.00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8" marR="9378" marT="9378" marB="0" anchor="ctr"/>
                </a:tc>
                <a:extLst>
                  <a:ext uri="{0D108BD9-81ED-4DB2-BD59-A6C34878D82A}">
                    <a16:rowId xmlns:a16="http://schemas.microsoft.com/office/drawing/2014/main" val="2972445539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6C0E9B31-82BD-46C1-B284-AF7F2A248827}"/>
              </a:ext>
            </a:extLst>
          </p:cNvPr>
          <p:cNvSpPr/>
          <p:nvPr/>
        </p:nvSpPr>
        <p:spPr>
          <a:xfrm>
            <a:off x="5805925" y="5525421"/>
            <a:ext cx="580150" cy="5580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2683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326129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 flipV="1">
            <a:off x="0" y="874654"/>
            <a:ext cx="12192000" cy="311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929" y="5558827"/>
            <a:ext cx="694907" cy="584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2A95FE-4583-4122-AAFC-053FFFC9DE24}"/>
              </a:ext>
            </a:extLst>
          </p:cNvPr>
          <p:cNvSpPr/>
          <p:nvPr/>
        </p:nvSpPr>
        <p:spPr>
          <a:xfrm>
            <a:off x="2452932" y="228322"/>
            <a:ext cx="751041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600">
                <a:solidFill>
                  <a:srgbClr val="70BF41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Cool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Zoom Natural Flavor Technology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FB0125-342F-4887-9ECB-EA3D5E39BA88}"/>
              </a:ext>
            </a:extLst>
          </p:cNvPr>
          <p:cNvSpPr/>
          <p:nvPr/>
        </p:nvSpPr>
        <p:spPr>
          <a:xfrm>
            <a:off x="2726475" y="1825717"/>
            <a:ext cx="1107269" cy="1039649"/>
          </a:xfrm>
          <a:prstGeom prst="ellipse">
            <a:avLst/>
          </a:prstGeom>
          <a:solidFill>
            <a:srgbClr val="FF3399"/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96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201D77-3664-4999-BF7C-C9E41A5DC730}"/>
              </a:ext>
            </a:extLst>
          </p:cNvPr>
          <p:cNvSpPr/>
          <p:nvPr/>
        </p:nvSpPr>
        <p:spPr>
          <a:xfrm>
            <a:off x="2708830" y="4700911"/>
            <a:ext cx="1107269" cy="1039649"/>
          </a:xfrm>
          <a:prstGeom prst="ellipse">
            <a:avLst/>
          </a:prstGeom>
          <a:solidFill>
            <a:srgbClr val="FFF0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96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69D0BD-A9E0-4FE7-9405-2C140981BBFD}"/>
              </a:ext>
            </a:extLst>
          </p:cNvPr>
          <p:cNvSpPr txBox="1"/>
          <p:nvPr/>
        </p:nvSpPr>
        <p:spPr>
          <a:xfrm>
            <a:off x="6122770" y="1060172"/>
            <a:ext cx="279105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96"/>
            <a:r>
              <a:rPr lang="en-US" sz="2675" b="1">
                <a:solidFill>
                  <a:prstClr val="black"/>
                </a:solidFill>
                <a:latin typeface="Gill Sans MT" panose="020B0502020104020203" pitchFamily="34" charset="0"/>
              </a:rPr>
              <a:t>Dark Chocolate</a:t>
            </a:r>
            <a:endParaRPr lang="en-US" sz="2675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 defTabSz="754496"/>
            <a:r>
              <a:rPr lang="en-US" sz="1485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EB5B91-9A02-45A5-9882-ADFE08D440B5}"/>
              </a:ext>
            </a:extLst>
          </p:cNvPr>
          <p:cNvSpPr/>
          <p:nvPr/>
        </p:nvSpPr>
        <p:spPr>
          <a:xfrm>
            <a:off x="6905536" y="1842624"/>
            <a:ext cx="1107269" cy="104112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96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8610E2-D184-4C96-9766-36222A6F3940}"/>
              </a:ext>
            </a:extLst>
          </p:cNvPr>
          <p:cNvSpPr txBox="1"/>
          <p:nvPr/>
        </p:nvSpPr>
        <p:spPr>
          <a:xfrm>
            <a:off x="1927790" y="3951548"/>
            <a:ext cx="2846513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96"/>
            <a:r>
              <a:rPr lang="en-US" sz="2675" b="1">
                <a:solidFill>
                  <a:prstClr val="black"/>
                </a:solidFill>
                <a:latin typeface="Gill Sans MT" panose="020B0502020104020203" pitchFamily="34" charset="0"/>
              </a:rPr>
              <a:t>French Vanilla</a:t>
            </a:r>
            <a:endParaRPr lang="en-US" sz="2675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 defTabSz="754496"/>
            <a:r>
              <a:rPr lang="en-US" sz="1485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325989-4B9F-4309-9902-B5CC68E4FCE9}"/>
              </a:ext>
            </a:extLst>
          </p:cNvPr>
          <p:cNvSpPr txBox="1"/>
          <p:nvPr/>
        </p:nvSpPr>
        <p:spPr>
          <a:xfrm>
            <a:off x="2347351" y="1106228"/>
            <a:ext cx="186551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96"/>
            <a:r>
              <a:rPr lang="en-US" sz="2675" b="1">
                <a:solidFill>
                  <a:prstClr val="black"/>
                </a:solidFill>
                <a:latin typeface="Gill Sans MT" panose="020B0502020104020203" pitchFamily="34" charset="0"/>
              </a:rPr>
              <a:t>Cupcake</a:t>
            </a:r>
          </a:p>
          <a:p>
            <a:pPr algn="ctr" defTabSz="754496"/>
            <a:r>
              <a:rPr lang="en-US" sz="1485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CDF7F2-A0CA-45A3-905D-1984B4497A48}"/>
              </a:ext>
            </a:extLst>
          </p:cNvPr>
          <p:cNvSpPr txBox="1"/>
          <p:nvPr/>
        </p:nvSpPr>
        <p:spPr>
          <a:xfrm>
            <a:off x="1879377" y="2914303"/>
            <a:ext cx="2846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Gill Sans MT" panose="020B0502020104020203" pitchFamily="34" charset="0"/>
              </a:rPr>
              <a:t>Natural Cupcake Flavor 0.10%</a:t>
            </a:r>
          </a:p>
          <a:p>
            <a:pPr algn="ctr"/>
            <a:r>
              <a:rPr lang="en-US" sz="1500">
                <a:latin typeface="Gill Sans MT" panose="020B0502020104020203" pitchFamily="34" charset="0"/>
              </a:rPr>
              <a:t>Natural Masking Flavor 0.18%</a:t>
            </a:r>
          </a:p>
          <a:p>
            <a:pPr algn="ctr"/>
            <a:r>
              <a:rPr lang="en-US" sz="1200">
                <a:latin typeface="Gill Sans MT" panose="020B0502020104020203" pitchFamily="34" charset="0"/>
              </a:rPr>
              <a:t>Vanilla &amp; White Cake Notes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9952DA-1050-4246-AF5A-F80658A0D820}"/>
              </a:ext>
            </a:extLst>
          </p:cNvPr>
          <p:cNvSpPr txBox="1"/>
          <p:nvPr/>
        </p:nvSpPr>
        <p:spPr>
          <a:xfrm>
            <a:off x="1953080" y="5774270"/>
            <a:ext cx="2699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Gill Sans MT" panose="020B0502020104020203" pitchFamily="34" charset="0"/>
              </a:rPr>
              <a:t>Natural French Vanilla 0.10%</a:t>
            </a:r>
          </a:p>
          <a:p>
            <a:pPr algn="ctr"/>
            <a:r>
              <a:rPr lang="en-US" sz="1500">
                <a:latin typeface="Gill Sans MT" panose="020B0502020104020203" pitchFamily="34" charset="0"/>
              </a:rPr>
              <a:t>Natural Masker 0.18%</a:t>
            </a:r>
          </a:p>
          <a:p>
            <a:pPr algn="ctr"/>
            <a:r>
              <a:rPr lang="en-US" sz="1200">
                <a:latin typeface="Gill Sans MT" panose="020B0502020104020203" pitchFamily="34" charset="0"/>
              </a:rPr>
              <a:t>Classic, Rich, Eggy Vanilla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9868BD-140D-44FC-9486-3C86A549B843}"/>
              </a:ext>
            </a:extLst>
          </p:cNvPr>
          <p:cNvSpPr txBox="1"/>
          <p:nvPr/>
        </p:nvSpPr>
        <p:spPr>
          <a:xfrm>
            <a:off x="6128024" y="2910586"/>
            <a:ext cx="2662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Gill Sans MT" panose="020B0502020104020203" pitchFamily="34" charset="0"/>
              </a:rPr>
              <a:t>Natural Dark Chocolate 0.35%</a:t>
            </a:r>
          </a:p>
          <a:p>
            <a:pPr algn="ctr"/>
            <a:r>
              <a:rPr lang="en-US" sz="1500">
                <a:latin typeface="Gill Sans MT" panose="020B0502020104020203" pitchFamily="34" charset="0"/>
              </a:rPr>
              <a:t>Natural Masking 0.20%</a:t>
            </a:r>
          </a:p>
          <a:p>
            <a:pPr algn="ctr"/>
            <a:r>
              <a:rPr lang="en-US" sz="1200">
                <a:latin typeface="Gill Sans MT" panose="020B0502020104020203" pitchFamily="34" charset="0"/>
              </a:rPr>
              <a:t>Floral, Dark Chocolate Notes</a:t>
            </a:r>
          </a:p>
        </p:txBody>
      </p:sp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155E63-27D7-421D-A7AA-190AC220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651" y="1661771"/>
            <a:ext cx="1658138" cy="323331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23680C6-0B5B-459D-95F8-846523576607}"/>
              </a:ext>
            </a:extLst>
          </p:cNvPr>
          <p:cNvSpPr/>
          <p:nvPr/>
        </p:nvSpPr>
        <p:spPr>
          <a:xfrm>
            <a:off x="5394765" y="5864555"/>
            <a:ext cx="580150" cy="5580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D8FAD-A4B2-4967-AF8F-863DB8EB13C5}"/>
              </a:ext>
            </a:extLst>
          </p:cNvPr>
          <p:cNvSpPr txBox="1"/>
          <p:nvPr/>
        </p:nvSpPr>
        <p:spPr>
          <a:xfrm>
            <a:off x="6090268" y="3851182"/>
            <a:ext cx="279105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4496"/>
            <a:r>
              <a:rPr lang="en-US" sz="2675" b="1">
                <a:solidFill>
                  <a:prstClr val="black"/>
                </a:solidFill>
                <a:latin typeface="Gill Sans MT" panose="020B0502020104020203" pitchFamily="34" charset="0"/>
              </a:rPr>
              <a:t>Chocolate</a:t>
            </a:r>
            <a:endParaRPr lang="en-US" sz="2675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 defTabSz="754496"/>
            <a:r>
              <a:rPr lang="en-US" sz="1485">
                <a:solidFill>
                  <a:prstClr val="black"/>
                </a:solidFill>
                <a:latin typeface="Gill Sans MT" panose="020B0502020104020203" pitchFamily="34" charset="0"/>
              </a:rPr>
              <a:t>Whey Base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AA8A2E-FC51-42C8-9F3D-3CB85915751B}"/>
              </a:ext>
            </a:extLst>
          </p:cNvPr>
          <p:cNvSpPr/>
          <p:nvPr/>
        </p:nvSpPr>
        <p:spPr>
          <a:xfrm>
            <a:off x="7050500" y="4611684"/>
            <a:ext cx="1107269" cy="1041129"/>
          </a:xfrm>
          <a:prstGeom prst="ellipse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496"/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8EA974-39CF-451D-837C-A48858554E26}"/>
              </a:ext>
            </a:extLst>
          </p:cNvPr>
          <p:cNvSpPr txBox="1"/>
          <p:nvPr/>
        </p:nvSpPr>
        <p:spPr>
          <a:xfrm>
            <a:off x="6358856" y="5683986"/>
            <a:ext cx="2662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Gill Sans MT" panose="020B0502020104020203" pitchFamily="34" charset="0"/>
              </a:rPr>
              <a:t>Natural Chocolate 0.35%</a:t>
            </a:r>
          </a:p>
          <a:p>
            <a:pPr algn="ctr"/>
            <a:r>
              <a:rPr lang="en-US" sz="1500">
                <a:latin typeface="Gill Sans MT" panose="020B0502020104020203" pitchFamily="34" charset="0"/>
              </a:rPr>
              <a:t>Natural Masking 0.20%</a:t>
            </a:r>
          </a:p>
          <a:p>
            <a:pPr algn="ctr"/>
            <a:r>
              <a:rPr lang="en-US" sz="1200">
                <a:latin typeface="Gill Sans MT" panose="020B0502020104020203" pitchFamily="34" charset="0"/>
              </a:rPr>
              <a:t>Milky, Chocolate Cake Notes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67191A-1DDD-4364-BE75-B01A42121484}"/>
              </a:ext>
            </a:extLst>
          </p:cNvPr>
          <p:cNvSpPr/>
          <p:nvPr/>
        </p:nvSpPr>
        <p:spPr>
          <a:xfrm>
            <a:off x="291700" y="359840"/>
            <a:ext cx="2161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>
                <a:latin typeface="Gill Sans MT" panose="020B0502020104020203" pitchFamily="34" charset="0"/>
              </a:rPr>
              <a:t>Essence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9332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201796" y="276990"/>
            <a:ext cx="116653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Whey Protein Bar Formulations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752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 flipV="1">
            <a:off x="0" y="923321"/>
            <a:ext cx="12192000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B35379D-9139-40C1-B9ED-21A0CCD337D2}"/>
              </a:ext>
            </a:extLst>
          </p:cNvPr>
          <p:cNvSpPr/>
          <p:nvPr/>
        </p:nvSpPr>
        <p:spPr>
          <a:xfrm>
            <a:off x="201795" y="292603"/>
            <a:ext cx="2394710" cy="503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75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675">
                <a:latin typeface="Gill Sans MT" panose="020B0502020104020203" pitchFamily="34" charset="0"/>
              </a:rPr>
              <a:t>Essence</a:t>
            </a:r>
            <a:endParaRPr lang="en-US" sz="2675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FD5F-8074-4455-B302-C211158D1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964" y="5481782"/>
            <a:ext cx="694907" cy="584775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5E136DB-B7E0-4BE7-803E-1523FA59C490}"/>
              </a:ext>
            </a:extLst>
          </p:cNvPr>
          <p:cNvGraphicFramePr>
            <a:graphicFrameLocks noGrp="1"/>
          </p:cNvGraphicFramePr>
          <p:nvPr/>
        </p:nvGraphicFramePr>
        <p:xfrm>
          <a:off x="2457031" y="1392435"/>
          <a:ext cx="3104521" cy="408934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6423">
                  <a:extLst>
                    <a:ext uri="{9D8B030D-6E8A-4147-A177-3AD203B41FA5}">
                      <a16:colId xmlns:a16="http://schemas.microsoft.com/office/drawing/2014/main" val="3846739749"/>
                    </a:ext>
                  </a:extLst>
                </a:gridCol>
                <a:gridCol w="618098">
                  <a:extLst>
                    <a:ext uri="{9D8B030D-6E8A-4147-A177-3AD203B41FA5}">
                      <a16:colId xmlns:a16="http://schemas.microsoft.com/office/drawing/2014/main" val="1420238674"/>
                    </a:ext>
                  </a:extLst>
                </a:gridCol>
              </a:tblGrid>
              <a:tr h="25720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Cupcake &amp; French Vanilla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4263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Ingredients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377004865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1000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17.67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15919953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Fibersol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15.19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3085256690"/>
                  </a:ext>
                </a:extLst>
              </a:tr>
              <a:tr h="2956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Glycerine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13.67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4172516249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3404435729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Maltitol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4200251998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Almond Butter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9.72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544304662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5000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8.83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1293577820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Coating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8.79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3204444046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Oil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5.71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442803247"/>
                  </a:ext>
                </a:extLst>
              </a:tr>
              <a:tr h="419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Flavor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0.10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34627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Masker Flavor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297104"/>
                  </a:ext>
                </a:extLst>
              </a:tr>
              <a:tr h="2473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Lecithin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765245770"/>
                  </a:ext>
                </a:extLst>
              </a:tr>
              <a:tr h="3966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100.00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972445539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8A53A771-78DB-4DC5-8448-120B3226213C}"/>
              </a:ext>
            </a:extLst>
          </p:cNvPr>
          <p:cNvSpPr/>
          <p:nvPr/>
        </p:nvSpPr>
        <p:spPr>
          <a:xfrm>
            <a:off x="5980144" y="5538013"/>
            <a:ext cx="580150" cy="5580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15B7B0D-669A-4401-A580-0020B021E198}"/>
              </a:ext>
            </a:extLst>
          </p:cNvPr>
          <p:cNvGraphicFramePr>
            <a:graphicFrameLocks noGrp="1"/>
          </p:cNvGraphicFramePr>
          <p:nvPr/>
        </p:nvGraphicFramePr>
        <p:xfrm>
          <a:off x="6839787" y="1392437"/>
          <a:ext cx="3104520" cy="40893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6422">
                  <a:extLst>
                    <a:ext uri="{9D8B030D-6E8A-4147-A177-3AD203B41FA5}">
                      <a16:colId xmlns:a16="http://schemas.microsoft.com/office/drawing/2014/main" val="3846739749"/>
                    </a:ext>
                  </a:extLst>
                </a:gridCol>
                <a:gridCol w="618098">
                  <a:extLst>
                    <a:ext uri="{9D8B030D-6E8A-4147-A177-3AD203B41FA5}">
                      <a16:colId xmlns:a16="http://schemas.microsoft.com/office/drawing/2014/main" val="1420238674"/>
                    </a:ext>
                  </a:extLst>
                </a:gridCol>
              </a:tblGrid>
              <a:tr h="22289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Dark Chocolate &amp; Chocolate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4263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Ingredients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377004865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1000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17.67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15919953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Fibersol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14.94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3085256690"/>
                  </a:ext>
                </a:extLst>
              </a:tr>
              <a:tr h="298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Gill Sans MT" panose="020B0502020104020203" pitchFamily="34" charset="0"/>
                        </a:rPr>
                        <a:t>Glycerine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13.67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4172516249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3404435729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Maltitol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10.01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4200251998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Almond Butter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9.72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544304662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Soft Haven 5000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8.83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1293577820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Coating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8.79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3204444046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Oil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5.71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442803247"/>
                  </a:ext>
                </a:extLst>
              </a:tr>
              <a:tr h="42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Flavor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34627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Z</a:t>
                      </a:r>
                      <a:r>
                        <a:rPr lang="en-US" sz="1200" b="1" u="none" strike="noStrike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 Natural Masker Flavor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297104"/>
                  </a:ext>
                </a:extLst>
              </a:tr>
              <a:tr h="24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Lecithin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0.04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765245770"/>
                  </a:ext>
                </a:extLst>
              </a:tr>
              <a:tr h="4001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Gill Sans MT" panose="020B0502020104020203" pitchFamily="34" charset="0"/>
                        </a:rPr>
                        <a:t>100.00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>
                    <a16:rowId xmlns:a16="http://schemas.microsoft.com/office/drawing/2014/main" val="2972445539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E0D2041-3A10-4D70-82CF-83F2E96F0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r="2" b="2"/>
          <a:stretch/>
        </p:blipFill>
        <p:spPr>
          <a:xfrm>
            <a:off x="4699994" y="2076815"/>
            <a:ext cx="2845479" cy="2704371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2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0D452-5536-6B46-B634-81DC9178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7" y="3172"/>
            <a:ext cx="12180722" cy="68516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CB6BA-9D83-C94B-8970-1C6369F18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530" y="-177312"/>
            <a:ext cx="1620192" cy="16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3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5" y="5421869"/>
            <a:ext cx="1086053" cy="694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564345" y="191861"/>
            <a:ext cx="10860532" cy="677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About</a:t>
            </a:r>
            <a:r>
              <a:rPr lang="en-US" sz="3801">
                <a:solidFill>
                  <a:srgbClr val="92D050"/>
                </a:solidFill>
                <a:latin typeface="Gill Sans MT" panose="020B0502020104020203" pitchFamily="34" charset="0"/>
              </a:rPr>
              <a:t> </a:t>
            </a:r>
            <a:r>
              <a:rPr lang="en-US" sz="3801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3801">
                <a:latin typeface="Gill Sans MT" panose="020B0502020104020203" pitchFamily="34" charset="0"/>
              </a:rPr>
              <a:t>Essence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191861"/>
            <a:ext cx="12192000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21413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21D94AD-2F43-4B40-8FB7-29A5CACD03E6}"/>
              </a:ext>
            </a:extLst>
          </p:cNvPr>
          <p:cNvSpPr/>
          <p:nvPr/>
        </p:nvSpPr>
        <p:spPr>
          <a:xfrm>
            <a:off x="2324983" y="1147097"/>
            <a:ext cx="10317504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Headquarters &amp; Creation Center, Hebron, KY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Flavorists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R&amp;D Scientists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Beverage &amp; Culinary Applications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Analytical &amp; Regulatory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Sales &amp; Customer Service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1DBB0-2874-4C56-8BA8-668218593DE4}"/>
              </a:ext>
            </a:extLst>
          </p:cNvPr>
          <p:cNvSpPr/>
          <p:nvPr/>
        </p:nvSpPr>
        <p:spPr>
          <a:xfrm>
            <a:off x="2324983" y="4399285"/>
            <a:ext cx="8416912" cy="162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5 Drying Systems in 2 Manufacturing Facilities</a:t>
            </a:r>
          </a:p>
          <a:p>
            <a:pPr marL="814590" lvl="1" indent="-407267">
              <a:buFont typeface="Arial" panose="020B0604020202020204" pitchFamily="34" charset="0"/>
              <a:buChar char="•"/>
            </a:pPr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Hebron, KY </a:t>
            </a:r>
          </a:p>
          <a:p>
            <a:pPr marL="814590" lvl="1" indent="-407267">
              <a:buFont typeface="Arial" panose="020B0604020202020204" pitchFamily="34" charset="0"/>
              <a:buChar char="•"/>
            </a:pPr>
            <a:r>
              <a:rPr lang="en-US" sz="3325">
                <a:solidFill>
                  <a:srgbClr val="1B3055"/>
                </a:solidFill>
                <a:latin typeface="Gill Sans MT" panose="020B0502020104020203" pitchFamily="34" charset="0"/>
              </a:rPr>
              <a:t>Sayreville, NJ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22A706-631C-4334-87A6-490EC6171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2" t="5089" r="9643" b="574"/>
          <a:stretch/>
        </p:blipFill>
        <p:spPr>
          <a:xfrm>
            <a:off x="10243911" y="4129365"/>
            <a:ext cx="1828108" cy="19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04" y="5475622"/>
            <a:ext cx="1086053" cy="694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415404" y="201308"/>
            <a:ext cx="10860532" cy="677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About</a:t>
            </a:r>
            <a:r>
              <a:rPr lang="en-US" sz="3801">
                <a:solidFill>
                  <a:srgbClr val="92D050"/>
                </a:solidFill>
                <a:latin typeface="Gill Sans MT" panose="020B0502020104020203" pitchFamily="34" charset="0"/>
              </a:rPr>
              <a:t> </a:t>
            </a:r>
            <a:r>
              <a:rPr lang="en-US" sz="3801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3801">
                <a:latin typeface="Gill Sans MT" panose="020B0502020104020203" pitchFamily="34" charset="0"/>
              </a:rPr>
              <a:t>Essence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-104969" y="222431"/>
            <a:ext cx="1229696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87854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945D2D8-7DD3-4A67-8767-CC786EBB448A}"/>
              </a:ext>
            </a:extLst>
          </p:cNvPr>
          <p:cNvSpPr/>
          <p:nvPr/>
        </p:nvSpPr>
        <p:spPr>
          <a:xfrm>
            <a:off x="1818143" y="1091878"/>
            <a:ext cx="99584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ill Sans MT" panose="020B0502020104020203" pitchFamily="34" charset="0"/>
              </a:rPr>
              <a:t>Lead Time for First-Time Production is 4 to 5 weeks 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Gill Sans MT" panose="020B0502020104020203" pitchFamily="34" charset="0"/>
              </a:rPr>
              <a:t>Depending on Availability of Raw Materials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endParaRPr lang="en-US" sz="360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r>
              <a:rPr lang="en-US" sz="3600">
                <a:solidFill>
                  <a:srgbClr val="002060"/>
                </a:solidFill>
                <a:latin typeface="Gill Sans MT" panose="020B0502020104020203" pitchFamily="34" charset="0"/>
              </a:rPr>
              <a:t>Lead Time for Additional Orders is 3 weeks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Gill Sans MT" panose="020B0502020104020203" pitchFamily="34" charset="0"/>
              </a:rPr>
              <a:t>Stocking Agreements are Available</a:t>
            </a:r>
          </a:p>
          <a:p>
            <a:pPr marL="950345" lvl="1" indent="-543023">
              <a:buFont typeface="Arial" panose="020B0604020202020204" pitchFamily="34" charset="0"/>
              <a:buChar char="•"/>
            </a:pPr>
            <a:endParaRPr lang="en-US" sz="360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r>
              <a:rPr lang="en-US" sz="3600">
                <a:solidFill>
                  <a:srgbClr val="002060"/>
                </a:solidFill>
                <a:latin typeface="Gill Sans MT" panose="020B0502020104020203" pitchFamily="34" charset="0"/>
              </a:rPr>
              <a:t>Minimum Order 20 Kgs</a:t>
            </a:r>
          </a:p>
          <a:p>
            <a:pPr marL="955946" lvl="1" indent="-543023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Gill Sans MT" panose="020B0502020104020203" pitchFamily="34" charset="0"/>
              </a:rPr>
              <a:t>Pack Size 10 Kgs Box</a:t>
            </a:r>
          </a:p>
          <a:p>
            <a:pPr marL="955946" lvl="1" indent="-543023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Gill Sans MT" panose="020B0502020104020203" pitchFamily="34" charset="0"/>
              </a:rPr>
              <a:t>Ambient Storage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93BB5-B954-4311-8F74-4FF4078A58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r="2" b="2"/>
          <a:stretch/>
        </p:blipFill>
        <p:spPr>
          <a:xfrm>
            <a:off x="9143121" y="3429000"/>
            <a:ext cx="3224885" cy="3103143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66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6" y="5597907"/>
            <a:ext cx="1086053" cy="6945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19562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245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F413E9C-7B1B-48A9-B817-BF72237DFB0B}"/>
              </a:ext>
            </a:extLst>
          </p:cNvPr>
          <p:cNvSpPr txBox="1"/>
          <p:nvPr/>
        </p:nvSpPr>
        <p:spPr>
          <a:xfrm>
            <a:off x="6756148" y="1289624"/>
            <a:ext cx="3982195" cy="6040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325" b="1">
                <a:solidFill>
                  <a:srgbClr val="70BF41"/>
                </a:solidFill>
                <a:latin typeface="Gill Sans MT" panose="020B0502020104020203" pitchFamily="34" charset="0"/>
              </a:rPr>
              <a:t>Cool</a:t>
            </a:r>
            <a:r>
              <a:rPr lang="en-US" sz="3325">
                <a:latin typeface="Gill Sans MT" panose="020B0502020104020203" pitchFamily="34" charset="0"/>
              </a:rPr>
              <a:t>Zoom</a:t>
            </a:r>
            <a:r>
              <a:rPr lang="en-US" sz="3325" baseline="30000">
                <a:latin typeface="Gill Sans MT" panose="020B0502020104020203" pitchFamily="34" charset="0"/>
                <a:sym typeface="Helvetica"/>
              </a:rPr>
              <a:t>®</a:t>
            </a:r>
            <a:r>
              <a:rPr lang="en-US" sz="3325">
                <a:latin typeface="Gill Sans MT" panose="020B0502020104020203" pitchFamily="34" charset="0"/>
              </a:rPr>
              <a:t> </a:t>
            </a:r>
            <a:r>
              <a:rPr lang="en-US" sz="3325">
                <a:solidFill>
                  <a:srgbClr val="002060"/>
                </a:solidFill>
                <a:latin typeface="Gill Sans MT" panose="020B0502020104020203" pitchFamily="34" charset="0"/>
              </a:rPr>
              <a:t>Powder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6F01D9CB-E1CE-4F4D-B165-32AF666A282F}"/>
              </a:ext>
            </a:extLst>
          </p:cNvPr>
          <p:cNvGrpSpPr>
            <a:grpSpLocks/>
          </p:cNvGrpSpPr>
          <p:nvPr/>
        </p:nvGrpSpPr>
        <p:grpSpPr bwMode="auto">
          <a:xfrm>
            <a:off x="1894692" y="2380914"/>
            <a:ext cx="3482302" cy="4487083"/>
            <a:chOff x="7086600" y="250826"/>
            <a:chExt cx="2641601" cy="31496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2EEBAD6-4A74-47BB-B888-961DBB80B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250826"/>
              <a:ext cx="2641601" cy="592841"/>
              <a:chOff x="2743199" y="406796"/>
              <a:chExt cx="2641601" cy="592841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47A8D4C4-CD56-4042-8881-9607592884E0}"/>
                  </a:ext>
                </a:extLst>
              </p:cNvPr>
              <p:cNvSpPr/>
              <p:nvPr/>
            </p:nvSpPr>
            <p:spPr>
              <a:xfrm>
                <a:off x="2743199" y="406796"/>
                <a:ext cx="2641601" cy="578576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Rounded Rectangle 4">
                <a:extLst>
                  <a:ext uri="{FF2B5EF4-FFF2-40B4-BE49-F238E27FC236}">
                    <a16:creationId xmlns:a16="http://schemas.microsoft.com/office/drawing/2014/main" id="{3569EBA0-19AB-413A-9244-5C93DC679565}"/>
                  </a:ext>
                </a:extLst>
              </p:cNvPr>
              <p:cNvSpPr/>
              <p:nvPr/>
            </p:nvSpPr>
            <p:spPr>
              <a:xfrm>
                <a:off x="2800102" y="478120"/>
                <a:ext cx="2584698" cy="52151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1454" tIns="81454" rIns="81454" bIns="81454" anchor="ctr"/>
              <a:lstStyle/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376">
                    <a:solidFill>
                      <a:schemeClr val="tx1"/>
                    </a:solidFill>
                    <a:latin typeface="Gill Sans MT" pitchFamily="34" charset="0"/>
                    <a:ea typeface="ＭＳ Ｐゴシック" charset="-128"/>
                    <a:cs typeface="Arial"/>
                  </a:rPr>
                  <a:t>Dried @Temperatures </a:t>
                </a:r>
              </a:p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376">
                    <a:solidFill>
                      <a:schemeClr val="tx1"/>
                    </a:solidFill>
                    <a:latin typeface="Gill Sans MT" pitchFamily="34" charset="0"/>
                    <a:ea typeface="ＭＳ Ｐゴシック" charset="-128"/>
                    <a:cs typeface="Arial"/>
                  </a:rPr>
                  <a:t>350-400F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297262F-5364-4F00-BC48-6359F9D05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1" y="902538"/>
              <a:ext cx="2641600" cy="578503"/>
              <a:chOff x="2743200" y="1058508"/>
              <a:chExt cx="2641600" cy="578503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DD407334-82F2-4335-A743-F2A898AE7FD9}"/>
                  </a:ext>
                </a:extLst>
              </p:cNvPr>
              <p:cNvSpPr/>
              <p:nvPr/>
            </p:nvSpPr>
            <p:spPr>
              <a:xfrm>
                <a:off x="2743199" y="1058407"/>
                <a:ext cx="2641601" cy="578576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376">
                    <a:solidFill>
                      <a:schemeClr val="tx1"/>
                    </a:solidFill>
                    <a:latin typeface="Gill Sans MT" pitchFamily="34" charset="0"/>
                    <a:ea typeface="ＭＳ Ｐゴシック" pitchFamily="34" charset="-128"/>
                    <a:cs typeface="Arial" pitchFamily="34" charset="0"/>
                  </a:rPr>
                  <a:t>30%+ Loss of Flavor &amp; Aroma Actives</a:t>
                </a:r>
                <a:endParaRPr lang="en-US" sz="2376">
                  <a:solidFill>
                    <a:schemeClr val="tx1"/>
                  </a:solidFill>
                  <a:latin typeface="Gill Sans MT" pitchFamily="34" charset="0"/>
                  <a:cs typeface="Arial" pitchFamily="34" charset="0"/>
                </a:endParaRPr>
              </a:p>
            </p:txBody>
          </p:sp>
          <p:sp>
            <p:nvSpPr>
              <p:cNvPr id="25" name="Rounded Rectangle 6">
                <a:extLst>
                  <a:ext uri="{FF2B5EF4-FFF2-40B4-BE49-F238E27FC236}">
                    <a16:creationId xmlns:a16="http://schemas.microsoft.com/office/drawing/2014/main" id="{658C17B0-61C6-4F38-BEAD-6A05B2615D74}"/>
                  </a:ext>
                </a:extLst>
              </p:cNvPr>
              <p:cNvSpPr/>
              <p:nvPr/>
            </p:nvSpPr>
            <p:spPr>
              <a:xfrm>
                <a:off x="2771651" y="1085796"/>
                <a:ext cx="2584698" cy="5226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1454" tIns="81454" rIns="81454" bIns="81454" anchor="ctr"/>
              <a:lstStyle/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851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B697D3-70FF-4C96-94A0-7F3F5FBCA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1551380"/>
              <a:ext cx="2641600" cy="577067"/>
              <a:chOff x="2743199" y="1707350"/>
              <a:chExt cx="2641600" cy="577067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B47C7F79-D982-4D32-A5C2-358D9693DF9D}"/>
                  </a:ext>
                </a:extLst>
              </p:cNvPr>
              <p:cNvSpPr/>
              <p:nvPr/>
            </p:nvSpPr>
            <p:spPr>
              <a:xfrm>
                <a:off x="2743199" y="1707736"/>
                <a:ext cx="2641601" cy="576294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376">
                    <a:solidFill>
                      <a:schemeClr val="tx1"/>
                    </a:solidFill>
                    <a:latin typeface="Gill Sans MT" pitchFamily="34" charset="0"/>
                    <a:cs typeface="Arial" pitchFamily="34" charset="0"/>
                  </a:rPr>
                  <a:t>Particle Size Avg 50micron </a:t>
                </a: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A59B4776-5CF9-44EB-BDEE-40BF060CFA78}"/>
                  </a:ext>
                </a:extLst>
              </p:cNvPr>
              <p:cNvSpPr/>
              <p:nvPr/>
            </p:nvSpPr>
            <p:spPr>
              <a:xfrm>
                <a:off x="2771650" y="1736266"/>
                <a:ext cx="2584698" cy="51923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1454" tIns="81454" rIns="81454" bIns="81454" anchor="ctr"/>
              <a:lstStyle/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851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4C05E6D-3EE9-44F8-A9EA-A2B8C07C2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2203092"/>
              <a:ext cx="2641600" cy="577067"/>
              <a:chOff x="2743199" y="2359062"/>
              <a:chExt cx="2641600" cy="577067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8FD94894-8637-4CAE-8D66-4406B7547005}"/>
                  </a:ext>
                </a:extLst>
              </p:cNvPr>
              <p:cNvSpPr/>
              <p:nvPr/>
            </p:nvSpPr>
            <p:spPr>
              <a:xfrm>
                <a:off x="2743199" y="2359347"/>
                <a:ext cx="2641601" cy="576294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376">
                    <a:solidFill>
                      <a:schemeClr val="tx1"/>
                    </a:solidFill>
                    <a:latin typeface="Gill Sans MT" pitchFamily="34" charset="0"/>
                    <a:ea typeface="MS PGothic" pitchFamily="34" charset="-128"/>
                    <a:cs typeface="Arial" pitchFamily="34" charset="0"/>
                  </a:rPr>
                  <a:t>Bulk Density</a:t>
                </a:r>
              </a:p>
              <a:p>
                <a:pPr algn="ctr">
                  <a:defRPr/>
                </a:pPr>
                <a:r>
                  <a:rPr lang="en-US" sz="2376">
                    <a:solidFill>
                      <a:schemeClr val="tx1"/>
                    </a:solidFill>
                    <a:latin typeface="Gill Sans MT" pitchFamily="34" charset="0"/>
                    <a:ea typeface="MS PGothic" pitchFamily="34" charset="-128"/>
                    <a:cs typeface="Arial" pitchFamily="34" charset="0"/>
                  </a:rPr>
                  <a:t>High Surface Area</a:t>
                </a:r>
              </a:p>
            </p:txBody>
          </p:sp>
          <p:sp>
            <p:nvSpPr>
              <p:cNvPr id="21" name="Rounded Rectangle 10">
                <a:extLst>
                  <a:ext uri="{FF2B5EF4-FFF2-40B4-BE49-F238E27FC236}">
                    <a16:creationId xmlns:a16="http://schemas.microsoft.com/office/drawing/2014/main" id="{43061EAE-4289-431F-9C37-A463DC273597}"/>
                  </a:ext>
                </a:extLst>
              </p:cNvPr>
              <p:cNvSpPr/>
              <p:nvPr/>
            </p:nvSpPr>
            <p:spPr>
              <a:xfrm>
                <a:off x="2771650" y="2386736"/>
                <a:ext cx="2584698" cy="5203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1454" tIns="81454" rIns="81454" bIns="81454" anchor="ctr"/>
              <a:lstStyle/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851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18" name="Rounded Rectangle 12">
              <a:extLst>
                <a:ext uri="{FF2B5EF4-FFF2-40B4-BE49-F238E27FC236}">
                  <a16:creationId xmlns:a16="http://schemas.microsoft.com/office/drawing/2014/main" id="{D535921A-8702-4A9D-A31E-6C35C7F63DD3}"/>
                </a:ext>
              </a:extLst>
            </p:cNvPr>
            <p:cNvSpPr/>
            <p:nvPr/>
          </p:nvSpPr>
          <p:spPr bwMode="auto">
            <a:xfrm>
              <a:off x="7115051" y="2878954"/>
              <a:ext cx="2584698" cy="521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1454" tIns="81454" rIns="81454" bIns="81454" anchor="ctr"/>
            <a:lstStyle/>
            <a:p>
              <a:pPr algn="ctr" defTabSz="95029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851">
                <a:solidFill>
                  <a:srgbClr val="595959"/>
                </a:solidFill>
                <a:latin typeface="Gill Sans MT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8" name="Group 24">
            <a:extLst>
              <a:ext uri="{FF2B5EF4-FFF2-40B4-BE49-F238E27FC236}">
                <a16:creationId xmlns:a16="http://schemas.microsoft.com/office/drawing/2014/main" id="{26798B92-0631-414D-BEFD-6B6A01CB0623}"/>
              </a:ext>
            </a:extLst>
          </p:cNvPr>
          <p:cNvGrpSpPr>
            <a:grpSpLocks/>
          </p:cNvGrpSpPr>
          <p:nvPr/>
        </p:nvGrpSpPr>
        <p:grpSpPr bwMode="auto">
          <a:xfrm>
            <a:off x="6905402" y="2380913"/>
            <a:ext cx="3664036" cy="3602666"/>
            <a:chOff x="7080493" y="226251"/>
            <a:chExt cx="2729132" cy="25362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2" name="Rounded Rectangle 25">
              <a:extLst>
                <a:ext uri="{FF2B5EF4-FFF2-40B4-BE49-F238E27FC236}">
                  <a16:creationId xmlns:a16="http://schemas.microsoft.com/office/drawing/2014/main" id="{91668D3E-E117-480C-AE03-5BA9CDFC7C6C}"/>
                </a:ext>
              </a:extLst>
            </p:cNvPr>
            <p:cNvSpPr/>
            <p:nvPr/>
          </p:nvSpPr>
          <p:spPr bwMode="auto">
            <a:xfrm>
              <a:off x="7080493" y="226251"/>
              <a:ext cx="2723025" cy="578576"/>
            </a:xfrm>
            <a:prstGeom prst="roundRect">
              <a:avLst/>
            </a:prstGeom>
            <a:grpFill/>
            <a:ln>
              <a:solidFill>
                <a:srgbClr val="60696A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2376">
                  <a:solidFill>
                    <a:schemeClr val="tx1"/>
                  </a:solidFill>
                  <a:latin typeface="Gill Sans MT" panose="020B0502020104020203" pitchFamily="34" charset="0"/>
                </a:rPr>
                <a:t>Dried @Temperature ~110F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E02CC6A-7B66-4009-B546-5B583D08FC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902437"/>
              <a:ext cx="2723025" cy="578576"/>
              <a:chOff x="2743199" y="1058407"/>
              <a:chExt cx="2723025" cy="578576"/>
            </a:xfrm>
            <a:grpFill/>
          </p:grpSpPr>
          <p:sp>
            <p:nvSpPr>
              <p:cNvPr id="40" name="Rounded Rectangle 23">
                <a:extLst>
                  <a:ext uri="{FF2B5EF4-FFF2-40B4-BE49-F238E27FC236}">
                    <a16:creationId xmlns:a16="http://schemas.microsoft.com/office/drawing/2014/main" id="{75587D16-DF8F-441B-A53F-1A4EB2FBF573}"/>
                  </a:ext>
                </a:extLst>
              </p:cNvPr>
              <p:cNvSpPr/>
              <p:nvPr/>
            </p:nvSpPr>
            <p:spPr>
              <a:xfrm>
                <a:off x="2743199" y="1058407"/>
                <a:ext cx="2723025" cy="578576"/>
              </a:xfrm>
              <a:prstGeom prst="roundRect">
                <a:avLst/>
              </a:prstGeom>
              <a:grpFill/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376">
                  <a:solidFill>
                    <a:srgbClr val="595959"/>
                  </a:solidFill>
                  <a:latin typeface="Gill Sans MT" pitchFamily="34" charset="0"/>
                  <a:cs typeface="Arial" pitchFamily="34" charset="0"/>
                </a:endParaRPr>
              </a:p>
            </p:txBody>
          </p:sp>
          <p:sp>
            <p:nvSpPr>
              <p:cNvPr id="41" name="Rounded Rectangle 6">
                <a:extLst>
                  <a:ext uri="{FF2B5EF4-FFF2-40B4-BE49-F238E27FC236}">
                    <a16:creationId xmlns:a16="http://schemas.microsoft.com/office/drawing/2014/main" id="{06DDCE06-15B1-4469-9D91-DA5EB26C86B8}"/>
                  </a:ext>
                </a:extLst>
              </p:cNvPr>
              <p:cNvSpPr/>
              <p:nvPr/>
            </p:nvSpPr>
            <p:spPr>
              <a:xfrm>
                <a:off x="2771651" y="1085796"/>
                <a:ext cx="2584698" cy="52265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1454" tIns="81454" rIns="81454" bIns="81454" anchor="ctr"/>
              <a:lstStyle/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851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1F61FE-CE42-4D6F-B8B4-1BF343C21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1551766"/>
              <a:ext cx="2723025" cy="576294"/>
              <a:chOff x="2743199" y="1707736"/>
              <a:chExt cx="2723025" cy="576294"/>
            </a:xfrm>
            <a:grpFill/>
          </p:grpSpPr>
          <p:sp>
            <p:nvSpPr>
              <p:cNvPr id="38" name="Rounded Rectangle 21">
                <a:extLst>
                  <a:ext uri="{FF2B5EF4-FFF2-40B4-BE49-F238E27FC236}">
                    <a16:creationId xmlns:a16="http://schemas.microsoft.com/office/drawing/2014/main" id="{4FAA97F2-B0C5-4F5E-B402-74380208E584}"/>
                  </a:ext>
                </a:extLst>
              </p:cNvPr>
              <p:cNvSpPr/>
              <p:nvPr/>
            </p:nvSpPr>
            <p:spPr>
              <a:xfrm>
                <a:off x="2743199" y="1707736"/>
                <a:ext cx="2723025" cy="576294"/>
              </a:xfrm>
              <a:prstGeom prst="roundRect">
                <a:avLst/>
              </a:prstGeom>
              <a:grpFill/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376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itchFamily="34" charset="0"/>
                  <a:cs typeface="Arial" pitchFamily="34" charset="0"/>
                </a:endParaRPr>
              </a:p>
            </p:txBody>
          </p:sp>
          <p:sp>
            <p:nvSpPr>
              <p:cNvPr id="39" name="Rounded Rectangle 8">
                <a:extLst>
                  <a:ext uri="{FF2B5EF4-FFF2-40B4-BE49-F238E27FC236}">
                    <a16:creationId xmlns:a16="http://schemas.microsoft.com/office/drawing/2014/main" id="{69424813-1435-432C-B8E8-C36C823B0738}"/>
                  </a:ext>
                </a:extLst>
              </p:cNvPr>
              <p:cNvSpPr/>
              <p:nvPr/>
            </p:nvSpPr>
            <p:spPr>
              <a:xfrm>
                <a:off x="2771650" y="1728926"/>
                <a:ext cx="2584698" cy="51923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1454" tIns="81454" rIns="81454" bIns="81454" anchor="ctr"/>
              <a:lstStyle/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851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7731060-A6B9-4FB0-A403-D3C78C3EB8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2186165"/>
              <a:ext cx="2723025" cy="576294"/>
              <a:chOff x="2743199" y="2342135"/>
              <a:chExt cx="2723025" cy="576294"/>
            </a:xfrm>
            <a:grpFill/>
          </p:grpSpPr>
          <p:sp>
            <p:nvSpPr>
              <p:cNvPr id="36" name="Rounded Rectangle 19">
                <a:extLst>
                  <a:ext uri="{FF2B5EF4-FFF2-40B4-BE49-F238E27FC236}">
                    <a16:creationId xmlns:a16="http://schemas.microsoft.com/office/drawing/2014/main" id="{44257F0D-608C-4510-A1FC-84915F851091}"/>
                  </a:ext>
                </a:extLst>
              </p:cNvPr>
              <p:cNvSpPr/>
              <p:nvPr/>
            </p:nvSpPr>
            <p:spPr>
              <a:xfrm>
                <a:off x="2743199" y="2342135"/>
                <a:ext cx="2723025" cy="576294"/>
              </a:xfrm>
              <a:prstGeom prst="roundRect">
                <a:avLst/>
              </a:prstGeom>
              <a:grpFill/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376">
                  <a:solidFill>
                    <a:srgbClr val="595959"/>
                  </a:solidFill>
                  <a:latin typeface="Gill Sans MT" pitchFamily="34" charset="0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37" name="Rounded Rectangle 10">
                <a:extLst>
                  <a:ext uri="{FF2B5EF4-FFF2-40B4-BE49-F238E27FC236}">
                    <a16:creationId xmlns:a16="http://schemas.microsoft.com/office/drawing/2014/main" id="{9BD90DAE-16D2-4DD8-A65E-B2574AFD503B}"/>
                  </a:ext>
                </a:extLst>
              </p:cNvPr>
              <p:cNvSpPr/>
              <p:nvPr/>
            </p:nvSpPr>
            <p:spPr>
              <a:xfrm>
                <a:off x="2771650" y="2386736"/>
                <a:ext cx="2584698" cy="52037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1454" tIns="81454" rIns="81454" bIns="81454" anchor="ctr"/>
              <a:lstStyle/>
              <a:p>
                <a:pPr algn="ctr" defTabSz="95029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851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1A2DBF-085A-4800-9A8C-0D4EC318B896}"/>
              </a:ext>
            </a:extLst>
          </p:cNvPr>
          <p:cNvSpPr txBox="1"/>
          <p:nvPr/>
        </p:nvSpPr>
        <p:spPr>
          <a:xfrm>
            <a:off x="1830867" y="1280910"/>
            <a:ext cx="3982195" cy="60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25">
                <a:solidFill>
                  <a:srgbClr val="002060"/>
                </a:solidFill>
                <a:latin typeface="Gill Sans MT" panose="020B0502020104020203" pitchFamily="34" charset="0"/>
              </a:rPr>
              <a:t>Traditional </a:t>
            </a:r>
            <a:r>
              <a:rPr lang="en-US" sz="3325">
                <a:solidFill>
                  <a:srgbClr val="FF0000"/>
                </a:solidFill>
                <a:latin typeface="Gill Sans MT" panose="020B0502020104020203" pitchFamily="34" charset="0"/>
              </a:rPr>
              <a:t>Spray Dry</a:t>
            </a:r>
            <a:endParaRPr lang="en-US" sz="3325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2870A-CBB0-44FA-952F-9CE8CAF0E199}"/>
              </a:ext>
            </a:extLst>
          </p:cNvPr>
          <p:cNvSpPr txBox="1"/>
          <p:nvPr/>
        </p:nvSpPr>
        <p:spPr>
          <a:xfrm>
            <a:off x="2293532" y="187932"/>
            <a:ext cx="7604936" cy="6772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It’s About </a:t>
            </a:r>
            <a:r>
              <a:rPr lang="en-US" sz="3801" b="1">
                <a:solidFill>
                  <a:srgbClr val="70BF41"/>
                </a:solidFill>
                <a:latin typeface="Gill Sans MT" panose="020B0502020104020203" pitchFamily="34" charset="0"/>
              </a:rPr>
              <a:t>Zooming</a:t>
            </a:r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 Efficiency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05F0A8-52DF-4DD6-B062-132BA6C5E091}"/>
              </a:ext>
            </a:extLst>
          </p:cNvPr>
          <p:cNvSpPr/>
          <p:nvPr/>
        </p:nvSpPr>
        <p:spPr>
          <a:xfrm>
            <a:off x="7061812" y="3291520"/>
            <a:ext cx="3248532" cy="82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76">
                <a:latin typeface="Gill Sans MT" pitchFamily="34" charset="0"/>
                <a:ea typeface="ＭＳ Ｐゴシック" pitchFamily="34" charset="-128"/>
                <a:cs typeface="Arial" pitchFamily="34" charset="0"/>
              </a:rPr>
              <a:t>95 to 100% Retention of Flavor &amp; Aroma Actives</a:t>
            </a:r>
            <a:endParaRPr lang="en-US" sz="2376"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2D599-69DC-4082-A5DA-B8AF28E6C400}"/>
              </a:ext>
            </a:extLst>
          </p:cNvPr>
          <p:cNvSpPr/>
          <p:nvPr/>
        </p:nvSpPr>
        <p:spPr>
          <a:xfrm>
            <a:off x="7114250" y="4214284"/>
            <a:ext cx="3143669" cy="82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76">
                <a:latin typeface="Gill Sans MT" pitchFamily="34" charset="0"/>
                <a:cs typeface="Arial" pitchFamily="34" charset="0"/>
              </a:rPr>
              <a:t>Particle Size Avg 100micron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30F972-211F-4B13-A269-6943F1DD214A}"/>
              </a:ext>
            </a:extLst>
          </p:cNvPr>
          <p:cNvSpPr/>
          <p:nvPr/>
        </p:nvSpPr>
        <p:spPr>
          <a:xfrm>
            <a:off x="6503862" y="5155562"/>
            <a:ext cx="4475304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37">
                <a:latin typeface="Gill Sans MT" pitchFamily="34" charset="0"/>
                <a:ea typeface="MS PGothic" pitchFamily="34" charset="-128"/>
                <a:cs typeface="Arial" pitchFamily="34" charset="0"/>
              </a:rPr>
              <a:t>Bulk Density </a:t>
            </a:r>
          </a:p>
          <a:p>
            <a:pPr algn="ctr">
              <a:defRPr/>
            </a:pPr>
            <a:r>
              <a:rPr lang="en-US" sz="2137">
                <a:latin typeface="Gill Sans MT" pitchFamily="34" charset="0"/>
                <a:ea typeface="MS PGothic" pitchFamily="34" charset="-128"/>
                <a:cs typeface="Arial" pitchFamily="34" charset="0"/>
              </a:rPr>
              <a:t>Fully Dense, Low Surface Area</a:t>
            </a:r>
          </a:p>
          <a:p>
            <a:pPr algn="ctr">
              <a:defRPr/>
            </a:pPr>
            <a:endParaRPr lang="en-US" sz="2137">
              <a:latin typeface="Gill Sans MT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81855FFE-68CA-4409-AEFA-2C9B2418F11D}"/>
              </a:ext>
            </a:extLst>
          </p:cNvPr>
          <p:cNvSpPr/>
          <p:nvPr/>
        </p:nvSpPr>
        <p:spPr>
          <a:xfrm>
            <a:off x="5805295" y="2707226"/>
            <a:ext cx="950853" cy="356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7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F6750EB7-A083-42C8-99AC-78B9B4128392}"/>
              </a:ext>
            </a:extLst>
          </p:cNvPr>
          <p:cNvSpPr/>
          <p:nvPr/>
        </p:nvSpPr>
        <p:spPr>
          <a:xfrm>
            <a:off x="5813061" y="3587900"/>
            <a:ext cx="943087" cy="356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7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F9D2A9DB-377A-4DBD-AD6A-799CA2B1C0C4}"/>
              </a:ext>
            </a:extLst>
          </p:cNvPr>
          <p:cNvSpPr/>
          <p:nvPr/>
        </p:nvSpPr>
        <p:spPr>
          <a:xfrm>
            <a:off x="5790216" y="4497056"/>
            <a:ext cx="950853" cy="356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7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54FC460-E8F8-492F-87BF-C9998EE6D163}"/>
              </a:ext>
            </a:extLst>
          </p:cNvPr>
          <p:cNvSpPr/>
          <p:nvPr/>
        </p:nvSpPr>
        <p:spPr>
          <a:xfrm>
            <a:off x="5790216" y="5377730"/>
            <a:ext cx="950853" cy="385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7"/>
          </a:p>
        </p:txBody>
      </p:sp>
    </p:spTree>
    <p:extLst>
      <p:ext uri="{BB962C8B-B14F-4D97-AF65-F5344CB8AC3E}">
        <p14:creationId xmlns:p14="http://schemas.microsoft.com/office/powerpoint/2010/main" val="18115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51753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50158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25FD05F-99B9-42BC-B368-13A200C3D1B1}"/>
              </a:ext>
            </a:extLst>
          </p:cNvPr>
          <p:cNvSpPr/>
          <p:nvPr/>
        </p:nvSpPr>
        <p:spPr>
          <a:xfrm>
            <a:off x="1916626" y="272301"/>
            <a:ext cx="83587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solidFill>
                  <a:srgbClr val="70BF41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Cool</a:t>
            </a:r>
            <a:r>
              <a:rPr lang="en-US" sz="3800">
                <a:latin typeface="Gill Sans MT" panose="020B0502020104020203" pitchFamily="34" charset="0"/>
                <a:cs typeface="Calibri" panose="020F0502020204030204" pitchFamily="34" charset="0"/>
              </a:rPr>
              <a:t>Zoom</a:t>
            </a:r>
            <a:r>
              <a:rPr lang="en-US" sz="38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Science Drives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353DC-3912-43F2-AA18-3157F8C7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43" y="2383334"/>
            <a:ext cx="4308679" cy="3250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DC994-C686-41E1-8C7E-29CCFD1F9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22261"/>
            <a:ext cx="4419599" cy="34119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B8909D-AF9A-4F0C-8044-42AC1740C60F}"/>
              </a:ext>
            </a:extLst>
          </p:cNvPr>
          <p:cNvSpPr txBox="1"/>
          <p:nvPr/>
        </p:nvSpPr>
        <p:spPr>
          <a:xfrm>
            <a:off x="1850571" y="1408680"/>
            <a:ext cx="3592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Gill Sans MT" panose="020B0502020104020203" pitchFamily="34" charset="0"/>
              </a:rPr>
              <a:t>Typical High Heat Spray Dried Powder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33183-4AF1-4D47-930A-60854F197075}"/>
              </a:ext>
            </a:extLst>
          </p:cNvPr>
          <p:cNvSpPr txBox="1"/>
          <p:nvPr/>
        </p:nvSpPr>
        <p:spPr>
          <a:xfrm>
            <a:off x="6749145" y="1532541"/>
            <a:ext cx="342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BF41"/>
                </a:solidFill>
                <a:latin typeface="Gill Sans MT" panose="020B0502020104020203" pitchFamily="34" charset="0"/>
              </a:rPr>
              <a:t>Cool</a:t>
            </a:r>
            <a:r>
              <a:rPr lang="en-US" sz="2800" b="1">
                <a:solidFill>
                  <a:schemeClr val="accent1"/>
                </a:solidFill>
                <a:latin typeface="Gill Sans MT" panose="020B0502020104020203" pitchFamily="34" charset="0"/>
              </a:rPr>
              <a:t>Zoom Powder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28911E-A98D-4C89-A5DB-BE50FDC69E1E}"/>
              </a:ext>
            </a:extLst>
          </p:cNvPr>
          <p:cNvCxnSpPr>
            <a:cxnSpLocks/>
          </p:cNvCxnSpPr>
          <p:nvPr/>
        </p:nvCxnSpPr>
        <p:spPr>
          <a:xfrm flipH="1" flipV="1">
            <a:off x="3221554" y="4653644"/>
            <a:ext cx="914399" cy="3809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CB616A-1072-4AEE-B2E5-082977FAECBE}"/>
              </a:ext>
            </a:extLst>
          </p:cNvPr>
          <p:cNvSpPr txBox="1"/>
          <p:nvPr/>
        </p:nvSpPr>
        <p:spPr>
          <a:xfrm>
            <a:off x="4135953" y="4901301"/>
            <a:ext cx="1174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Air Pocket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C06B24-E5A8-4AD6-92B6-666CE60ADC10}"/>
              </a:ext>
            </a:extLst>
          </p:cNvPr>
          <p:cNvCxnSpPr>
            <a:cxnSpLocks/>
          </p:cNvCxnSpPr>
          <p:nvPr/>
        </p:nvCxnSpPr>
        <p:spPr>
          <a:xfrm flipH="1">
            <a:off x="8479972" y="2847986"/>
            <a:ext cx="915013" cy="820500"/>
          </a:xfrm>
          <a:prstGeom prst="straightConnector1">
            <a:avLst/>
          </a:prstGeom>
          <a:ln w="28575">
            <a:solidFill>
              <a:srgbClr val="FEFE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5372F9A-9F65-4427-8AD4-76F5EF4F51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86" y="5615454"/>
            <a:ext cx="694907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EEFF-0494-44F9-9DDA-EFEEECEC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06" y="263155"/>
            <a:ext cx="10832987" cy="694552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92D050"/>
                </a:solidFill>
                <a:latin typeface="Gill Sans MT" panose="020B0502020104020203" pitchFamily="34" charset="0"/>
              </a:rPr>
              <a:t>Cool</a:t>
            </a:r>
            <a:r>
              <a:rPr lang="en-US" sz="3800">
                <a:latin typeface="Gill Sans MT" panose="020B0502020104020203" pitchFamily="34" charset="0"/>
              </a:rPr>
              <a:t>Zoom</a:t>
            </a:r>
            <a:r>
              <a:rPr lang="en-US" sz="38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Has Better Dispersibility</a:t>
            </a:r>
            <a:endParaRPr lang="en-US" sz="38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Round2">
            <a:hlinkClick r:id="" action="ppaction://media"/>
            <a:extLst>
              <a:ext uri="{FF2B5EF4-FFF2-40B4-BE49-F238E27FC236}">
                <a16:creationId xmlns:a16="http://schemas.microsoft.com/office/drawing/2014/main" id="{6487C5F0-70AD-47FD-9971-1703301F54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3742" y="1347059"/>
            <a:ext cx="8860971" cy="5020681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0B5508-3EBB-45B3-BFE6-D8DB81B064D5}"/>
              </a:ext>
            </a:extLst>
          </p:cNvPr>
          <p:cNvCxnSpPr>
            <a:cxnSpLocks/>
          </p:cNvCxnSpPr>
          <p:nvPr/>
        </p:nvCxnSpPr>
        <p:spPr>
          <a:xfrm>
            <a:off x="0" y="25538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C6ADE6-402C-4977-A95F-6BFDCE5FC79C}"/>
              </a:ext>
            </a:extLst>
          </p:cNvPr>
          <p:cNvCxnSpPr>
            <a:cxnSpLocks/>
          </p:cNvCxnSpPr>
          <p:nvPr/>
        </p:nvCxnSpPr>
        <p:spPr>
          <a:xfrm flipV="1">
            <a:off x="13027" y="965480"/>
            <a:ext cx="12178973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AE5BD07-41A3-47FA-82E5-8D4F7F7DB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20" y="5538223"/>
            <a:ext cx="1086053" cy="6945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216722-482C-4954-8DBF-A7C97F272A88}"/>
              </a:ext>
            </a:extLst>
          </p:cNvPr>
          <p:cNvSpPr txBox="1"/>
          <p:nvPr/>
        </p:nvSpPr>
        <p:spPr>
          <a:xfrm>
            <a:off x="2454637" y="2010710"/>
            <a:ext cx="7457152" cy="53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7"/>
              <a:t>		</a:t>
            </a:r>
            <a:r>
              <a:rPr lang="en-US" sz="2137">
                <a:solidFill>
                  <a:srgbClr val="92D050"/>
                </a:solidFill>
                <a:latin typeface="Gill Sans MT" panose="020B0502020104020203" pitchFamily="34" charset="0"/>
              </a:rPr>
              <a:t> </a:t>
            </a:r>
            <a:r>
              <a:rPr lang="en-US" sz="2851">
                <a:solidFill>
                  <a:srgbClr val="92D050"/>
                </a:solidFill>
                <a:latin typeface="Gill Sans MT" panose="020B0502020104020203" pitchFamily="34" charset="0"/>
              </a:rPr>
              <a:t>Cool</a:t>
            </a:r>
            <a:r>
              <a:rPr lang="en-US" sz="2851">
                <a:latin typeface="Gill Sans MT" panose="020B0502020104020203" pitchFamily="34" charset="0"/>
              </a:rPr>
              <a:t>Zoom</a:t>
            </a:r>
            <a:r>
              <a:rPr lang="en-US" sz="2137">
                <a:latin typeface="Gill Sans MT" panose="020B0502020104020203" pitchFamily="34" charset="0"/>
              </a:rPr>
              <a:t> </a:t>
            </a:r>
            <a:r>
              <a:rPr lang="en-US" sz="2137"/>
              <a:t>		</a:t>
            </a:r>
            <a:r>
              <a:rPr lang="en-US" sz="2851" b="1"/>
              <a:t>                     </a:t>
            </a:r>
            <a:r>
              <a:rPr lang="en-US" sz="2851" b="1">
                <a:solidFill>
                  <a:srgbClr val="FF0000"/>
                </a:solidFill>
              </a:rPr>
              <a:t>Spray Dry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6BC75-304C-4BEC-8671-22FD302BA5DB}"/>
              </a:ext>
            </a:extLst>
          </p:cNvPr>
          <p:cNvSpPr txBox="1"/>
          <p:nvPr/>
        </p:nvSpPr>
        <p:spPr>
          <a:xfrm>
            <a:off x="7117977" y="5892520"/>
            <a:ext cx="416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Gill Sans MT" panose="020B0502020104020203" pitchFamily="34" charset="0"/>
              </a:rPr>
              <a:t>0.50g Powder / 250ml Water</a:t>
            </a:r>
          </a:p>
        </p:txBody>
      </p:sp>
    </p:spTree>
    <p:extLst>
      <p:ext uri="{BB962C8B-B14F-4D97-AF65-F5344CB8AC3E}">
        <p14:creationId xmlns:p14="http://schemas.microsoft.com/office/powerpoint/2010/main" val="223015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10000" decel="1000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73">
            <a:extLst>
              <a:ext uri="{FF2B5EF4-FFF2-40B4-BE49-F238E27FC236}">
                <a16:creationId xmlns:a16="http://schemas.microsoft.com/office/drawing/2014/main" id="{1AE73114-C38C-462D-BB02-652BB2CEE2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7677" y="249495"/>
            <a:ext cx="8462974" cy="6845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276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4276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Essence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B1B50-FF9F-441C-B979-63B5DBAC5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665" y="1324882"/>
            <a:ext cx="5795427" cy="79172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801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Flavor Matching</a:t>
            </a:r>
          </a:p>
          <a:p>
            <a:pPr marL="0" indent="0" algn="ctr">
              <a:buNone/>
            </a:pPr>
            <a:endParaRPr lang="en-US" sz="4276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sz="4276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  <a:defRPr/>
            </a:pPr>
            <a:endParaRPr lang="en-US" sz="4276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endParaRPr lang="en-US" sz="4276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9729C68-867E-4C45-AF1D-D2D0C09B6BE2}"/>
              </a:ext>
            </a:extLst>
          </p:cNvPr>
          <p:cNvCxnSpPr>
            <a:cxnSpLocks/>
          </p:cNvCxnSpPr>
          <p:nvPr/>
        </p:nvCxnSpPr>
        <p:spPr>
          <a:xfrm>
            <a:off x="1318662" y="921881"/>
            <a:ext cx="108733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40A6955-B8E0-4764-ACE5-8498CF2AC98C}"/>
              </a:ext>
            </a:extLst>
          </p:cNvPr>
          <p:cNvCxnSpPr>
            <a:cxnSpLocks/>
          </p:cNvCxnSpPr>
          <p:nvPr/>
        </p:nvCxnSpPr>
        <p:spPr>
          <a:xfrm>
            <a:off x="462273" y="214067"/>
            <a:ext cx="1172972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1DA548-F276-4218-A4FD-8F5D6E1C9B69}"/>
              </a:ext>
            </a:extLst>
          </p:cNvPr>
          <p:cNvSpPr txBox="1"/>
          <p:nvPr/>
        </p:nvSpPr>
        <p:spPr>
          <a:xfrm>
            <a:off x="51599" y="2702709"/>
            <a:ext cx="2534124" cy="159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1">
                <a:solidFill>
                  <a:schemeClr val="bg1"/>
                </a:solidFill>
                <a:latin typeface="Gill Sans MT" panose="020B0502020104020203" pitchFamily="34" charset="0"/>
              </a:rPr>
              <a:t>Beverage</a:t>
            </a:r>
          </a:p>
          <a:p>
            <a:r>
              <a:rPr lang="en-US" sz="3801">
                <a:solidFill>
                  <a:schemeClr val="bg1"/>
                </a:solidFill>
                <a:latin typeface="Gill Sans MT" panose="020B0502020104020203" pitchFamily="34" charset="0"/>
              </a:rPr>
              <a:t>Capabilities</a:t>
            </a:r>
          </a:p>
          <a:p>
            <a:endParaRPr lang="en-US" sz="213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4D83B1-7DC7-4093-BD93-9CA2AA5987A8}"/>
              </a:ext>
            </a:extLst>
          </p:cNvPr>
          <p:cNvSpPr/>
          <p:nvPr/>
        </p:nvSpPr>
        <p:spPr>
          <a:xfrm>
            <a:off x="-2285355" y="0"/>
            <a:ext cx="6425814" cy="6857999"/>
          </a:xfrm>
          <a:prstGeom prst="ellipse">
            <a:avLst/>
          </a:prstGeom>
          <a:solidFill>
            <a:srgbClr val="70B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3801"/>
          </a:p>
          <a:p>
            <a:pPr algn="r"/>
            <a:endParaRPr lang="en-US" sz="3801"/>
          </a:p>
          <a:p>
            <a:pPr algn="r"/>
            <a:endParaRPr lang="en-US" sz="38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BC098-654A-49FD-850B-573C77ED65AC}"/>
              </a:ext>
            </a:extLst>
          </p:cNvPr>
          <p:cNvSpPr txBox="1"/>
          <p:nvPr/>
        </p:nvSpPr>
        <p:spPr>
          <a:xfrm>
            <a:off x="-383822" y="1873960"/>
            <a:ext cx="4083614" cy="243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1" b="1">
                <a:solidFill>
                  <a:schemeClr val="bg1"/>
                </a:solidFill>
                <a:latin typeface="Gill Sans MT" panose="020B0502020104020203" pitchFamily="34" charset="0"/>
              </a:rPr>
              <a:t>Flavor </a:t>
            </a:r>
          </a:p>
          <a:p>
            <a:pPr algn="r"/>
            <a:r>
              <a:rPr lang="en-US" sz="3801" b="1">
                <a:solidFill>
                  <a:schemeClr val="bg1"/>
                </a:solidFill>
                <a:latin typeface="Gill Sans MT" panose="020B0502020104020203" pitchFamily="34" charset="0"/>
              </a:rPr>
              <a:t>R&amp;D and Application</a:t>
            </a:r>
          </a:p>
          <a:p>
            <a:pPr algn="r"/>
            <a:r>
              <a:rPr lang="en-US" sz="3801" b="1">
                <a:solidFill>
                  <a:schemeClr val="bg1"/>
                </a:solidFill>
                <a:latin typeface="Gill Sans MT" panose="020B0502020104020203" pitchFamily="34" charset="0"/>
              </a:rPr>
              <a:t>Sciences</a:t>
            </a:r>
          </a:p>
        </p:txBody>
      </p:sp>
      <p:pic>
        <p:nvPicPr>
          <p:cNvPr id="2052" name="Picture 4" descr="Ice Transparent">
            <a:extLst>
              <a:ext uri="{FF2B5EF4-FFF2-40B4-BE49-F238E27FC236}">
                <a16:creationId xmlns:a16="http://schemas.microsoft.com/office/drawing/2014/main" id="{AD98A958-1FEC-4F8E-997F-A7A8D74D8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299" y="4565145"/>
            <a:ext cx="3496176" cy="229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A9C8C-BCB3-4D25-9A53-00A2881FA5B1}"/>
              </a:ext>
            </a:extLst>
          </p:cNvPr>
          <p:cNvSpPr txBox="1"/>
          <p:nvPr/>
        </p:nvSpPr>
        <p:spPr>
          <a:xfrm>
            <a:off x="4512378" y="3679694"/>
            <a:ext cx="6047980" cy="677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Formula Transparency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68627-C998-4965-A9AD-DCE7E19522A7}"/>
              </a:ext>
            </a:extLst>
          </p:cNvPr>
          <p:cNvSpPr txBox="1"/>
          <p:nvPr/>
        </p:nvSpPr>
        <p:spPr>
          <a:xfrm>
            <a:off x="4699851" y="2507444"/>
            <a:ext cx="5673033" cy="677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Prototype 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599A3-AEBC-4E3D-81EE-D91B227CE874}"/>
              </a:ext>
            </a:extLst>
          </p:cNvPr>
          <p:cNvSpPr txBox="1"/>
          <p:nvPr/>
        </p:nvSpPr>
        <p:spPr>
          <a:xfrm>
            <a:off x="3748447" y="5034336"/>
            <a:ext cx="6921434" cy="677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1">
                <a:solidFill>
                  <a:srgbClr val="002060"/>
                </a:solidFill>
                <a:latin typeface="Gill Sans MT" panose="020B0502020104020203" pitchFamily="34" charset="0"/>
              </a:rPr>
              <a:t>Collaboration &amp; Customization</a:t>
            </a:r>
          </a:p>
        </p:txBody>
      </p:sp>
    </p:spTree>
    <p:extLst>
      <p:ext uri="{BB962C8B-B14F-4D97-AF65-F5344CB8AC3E}">
        <p14:creationId xmlns:p14="http://schemas.microsoft.com/office/powerpoint/2010/main" val="184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7F0D-2D26-4744-87D2-04A6A4DF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0" y="564630"/>
            <a:ext cx="9367208" cy="6216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76" b="1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4276">
                <a:latin typeface="Gill Sans MT" panose="020B0502020104020203" pitchFamily="34" charset="0"/>
              </a:rPr>
              <a:t>Essence </a:t>
            </a:r>
            <a:r>
              <a:rPr lang="en-US" sz="4276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Bar Applications</a:t>
            </a:r>
            <a:br>
              <a:rPr lang="en-US" sz="4276">
                <a:latin typeface="Gill Sans MT" panose="020B0502020104020203" pitchFamily="34" charset="0"/>
              </a:rPr>
            </a:br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3B316B5-E3D8-4468-BB7C-CE2FB77C6B7E}"/>
              </a:ext>
            </a:extLst>
          </p:cNvPr>
          <p:cNvSpPr/>
          <p:nvPr/>
        </p:nvSpPr>
        <p:spPr>
          <a:xfrm rot="2684480">
            <a:off x="3546232" y="3213424"/>
            <a:ext cx="4853487" cy="1284226"/>
          </a:xfrm>
          <a:custGeom>
            <a:avLst/>
            <a:gdLst>
              <a:gd name="connsiteX0" fmla="*/ 0 w 3544398"/>
              <a:gd name="connsiteY0" fmla="*/ 0 h 1072144"/>
              <a:gd name="connsiteX1" fmla="*/ 3544398 w 3544398"/>
              <a:gd name="connsiteY1" fmla="*/ 0 h 1072144"/>
              <a:gd name="connsiteX2" fmla="*/ 3544398 w 3544398"/>
              <a:gd name="connsiteY2" fmla="*/ 1072144 h 1072144"/>
              <a:gd name="connsiteX3" fmla="*/ 0 w 3544398"/>
              <a:gd name="connsiteY3" fmla="*/ 1072144 h 1072144"/>
              <a:gd name="connsiteX4" fmla="*/ 0 w 3544398"/>
              <a:gd name="connsiteY4" fmla="*/ 0 h 107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4398" h="1072144">
                <a:moveTo>
                  <a:pt x="0" y="0"/>
                </a:moveTo>
                <a:lnTo>
                  <a:pt x="3544398" y="0"/>
                </a:lnTo>
                <a:lnTo>
                  <a:pt x="3544398" y="1072144"/>
                </a:lnTo>
                <a:lnTo>
                  <a:pt x="0" y="107214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Granola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0864746-D277-495C-BCAD-A65B0181A9F5}"/>
              </a:ext>
            </a:extLst>
          </p:cNvPr>
          <p:cNvSpPr/>
          <p:nvPr/>
        </p:nvSpPr>
        <p:spPr>
          <a:xfrm rot="2708779">
            <a:off x="1861806" y="3288334"/>
            <a:ext cx="4510539" cy="1134413"/>
          </a:xfrm>
          <a:custGeom>
            <a:avLst/>
            <a:gdLst>
              <a:gd name="connsiteX0" fmla="*/ 0 w 2809470"/>
              <a:gd name="connsiteY0" fmla="*/ 0 h 1072144"/>
              <a:gd name="connsiteX1" fmla="*/ 2809470 w 2809470"/>
              <a:gd name="connsiteY1" fmla="*/ 0 h 1072144"/>
              <a:gd name="connsiteX2" fmla="*/ 2809470 w 2809470"/>
              <a:gd name="connsiteY2" fmla="*/ 1072144 h 1072144"/>
              <a:gd name="connsiteX3" fmla="*/ 0 w 2809470"/>
              <a:gd name="connsiteY3" fmla="*/ 1072144 h 1072144"/>
              <a:gd name="connsiteX4" fmla="*/ 0 w 2809470"/>
              <a:gd name="connsiteY4" fmla="*/ 0 h 107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470" h="1072144">
                <a:moveTo>
                  <a:pt x="0" y="0"/>
                </a:moveTo>
                <a:lnTo>
                  <a:pt x="2809470" y="0"/>
                </a:lnTo>
                <a:lnTo>
                  <a:pt x="2809470" y="1072144"/>
                </a:lnTo>
                <a:lnTo>
                  <a:pt x="0" y="107214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7650"/>
              <a:satOff val="25000"/>
              <a:lumOff val="-3676"/>
              <a:alphaOff val="0"/>
            </a:schemeClr>
          </a:fillRef>
          <a:effectRef idx="0">
            <a:schemeClr val="accent3">
              <a:hueOff val="677650"/>
              <a:satOff val="25000"/>
              <a:lumOff val="-36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39" rIns="53339" bIns="53340" numCol="1" spcCol="1270" anchor="ctr" anchorCtr="0">
            <a:noAutofit/>
          </a:bodyPr>
          <a:lstStyle/>
          <a:p>
            <a:pPr marL="0" lvl="0" indent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Slab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453CE8-EF21-4DE3-9350-F17C6248CDD9}"/>
              </a:ext>
            </a:extLst>
          </p:cNvPr>
          <p:cNvSpPr/>
          <p:nvPr/>
        </p:nvSpPr>
        <p:spPr>
          <a:xfrm rot="2680528">
            <a:off x="5775163" y="3177206"/>
            <a:ext cx="4282139" cy="1235122"/>
          </a:xfrm>
          <a:custGeom>
            <a:avLst/>
            <a:gdLst>
              <a:gd name="connsiteX0" fmla="*/ 0 w 3909469"/>
              <a:gd name="connsiteY0" fmla="*/ 0 h 945346"/>
              <a:gd name="connsiteX1" fmla="*/ 3909469 w 3909469"/>
              <a:gd name="connsiteY1" fmla="*/ 0 h 945346"/>
              <a:gd name="connsiteX2" fmla="*/ 3909469 w 3909469"/>
              <a:gd name="connsiteY2" fmla="*/ 945346 h 945346"/>
              <a:gd name="connsiteX3" fmla="*/ 0 w 3909469"/>
              <a:gd name="connsiteY3" fmla="*/ 945346 h 945346"/>
              <a:gd name="connsiteX4" fmla="*/ 0 w 3909469"/>
              <a:gd name="connsiteY4" fmla="*/ 0 h 94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9469" h="945346">
                <a:moveTo>
                  <a:pt x="0" y="0"/>
                </a:moveTo>
                <a:lnTo>
                  <a:pt x="3909469" y="0"/>
                </a:lnTo>
                <a:lnTo>
                  <a:pt x="3909469" y="945346"/>
                </a:lnTo>
                <a:lnTo>
                  <a:pt x="0" y="945346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99" tIns="50799" rIns="50800" bIns="50800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Extruded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E8E2E0-CB8B-48C0-8527-8C1B983A024B}"/>
              </a:ext>
            </a:extLst>
          </p:cNvPr>
          <p:cNvSpPr/>
          <p:nvPr/>
        </p:nvSpPr>
        <p:spPr>
          <a:xfrm rot="2759557">
            <a:off x="125588" y="3326707"/>
            <a:ext cx="4208627" cy="1057661"/>
          </a:xfrm>
          <a:custGeom>
            <a:avLst/>
            <a:gdLst>
              <a:gd name="connsiteX0" fmla="*/ 0 w 2067261"/>
              <a:gd name="connsiteY0" fmla="*/ 0 h 1072144"/>
              <a:gd name="connsiteX1" fmla="*/ 2067261 w 2067261"/>
              <a:gd name="connsiteY1" fmla="*/ 0 h 1072144"/>
              <a:gd name="connsiteX2" fmla="*/ 2067261 w 2067261"/>
              <a:gd name="connsiteY2" fmla="*/ 1072144 h 1072144"/>
              <a:gd name="connsiteX3" fmla="*/ 0 w 2067261"/>
              <a:gd name="connsiteY3" fmla="*/ 1072144 h 1072144"/>
              <a:gd name="connsiteX4" fmla="*/ 0 w 2067261"/>
              <a:gd name="connsiteY4" fmla="*/ 0 h 107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261" h="1072144">
                <a:moveTo>
                  <a:pt x="0" y="0"/>
                </a:moveTo>
                <a:lnTo>
                  <a:pt x="2067261" y="0"/>
                </a:lnTo>
                <a:lnTo>
                  <a:pt x="2067261" y="1072144"/>
                </a:lnTo>
                <a:lnTo>
                  <a:pt x="0" y="107214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032949"/>
              <a:satOff val="75000"/>
              <a:lumOff val="-11029"/>
              <a:alphaOff val="0"/>
            </a:schemeClr>
          </a:fillRef>
          <a:effectRef idx="0">
            <a:schemeClr val="accent3">
              <a:hueOff val="2032949"/>
              <a:satOff val="75000"/>
              <a:lumOff val="-1102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59" tIns="48259" rIns="48260" bIns="4826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Baked</a:t>
            </a:r>
            <a:endParaRPr lang="en-US" sz="3600" kern="12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57A5D6-0078-4BC1-AAA7-4674FFE94B90}"/>
              </a:ext>
            </a:extLst>
          </p:cNvPr>
          <p:cNvSpPr/>
          <p:nvPr/>
        </p:nvSpPr>
        <p:spPr>
          <a:xfrm>
            <a:off x="8166867" y="1865755"/>
            <a:ext cx="3688956" cy="1126778"/>
          </a:xfrm>
          <a:custGeom>
            <a:avLst/>
            <a:gdLst>
              <a:gd name="connsiteX0" fmla="*/ 0 w 2230739"/>
              <a:gd name="connsiteY0" fmla="*/ 0 h 1072144"/>
              <a:gd name="connsiteX1" fmla="*/ 2230739 w 2230739"/>
              <a:gd name="connsiteY1" fmla="*/ 0 h 1072144"/>
              <a:gd name="connsiteX2" fmla="*/ 2230739 w 2230739"/>
              <a:gd name="connsiteY2" fmla="*/ 1072144 h 1072144"/>
              <a:gd name="connsiteX3" fmla="*/ 0 w 2230739"/>
              <a:gd name="connsiteY3" fmla="*/ 1072144 h 1072144"/>
              <a:gd name="connsiteX4" fmla="*/ 0 w 2230739"/>
              <a:gd name="connsiteY4" fmla="*/ 0 h 107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739" h="1072144">
                <a:moveTo>
                  <a:pt x="0" y="0"/>
                </a:moveTo>
                <a:lnTo>
                  <a:pt x="2230739" y="0"/>
                </a:lnTo>
                <a:lnTo>
                  <a:pt x="2230739" y="1072144"/>
                </a:lnTo>
                <a:lnTo>
                  <a:pt x="0" y="107214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19" tIns="45719" rIns="45720" bIns="45720" numCol="1" spcCol="1270" anchor="ctr" anchorCtr="0">
            <a:noAutofit/>
          </a:bodyPr>
          <a:lstStyle/>
          <a:p>
            <a:pPr marL="0" lvl="0" indent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Specialty:  Cookies &amp; Brownies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D2C1F-B9D1-4753-8EFF-9AE0F75CEDBD}"/>
              </a:ext>
            </a:extLst>
          </p:cNvPr>
          <p:cNvCxnSpPr>
            <a:cxnSpLocks/>
          </p:cNvCxnSpPr>
          <p:nvPr/>
        </p:nvCxnSpPr>
        <p:spPr>
          <a:xfrm>
            <a:off x="0" y="220717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8CAD01-42F9-43B2-A4DF-6416C17D7E8B}"/>
              </a:ext>
            </a:extLst>
          </p:cNvPr>
          <p:cNvCxnSpPr>
            <a:cxnSpLocks/>
          </p:cNvCxnSpPr>
          <p:nvPr/>
        </p:nvCxnSpPr>
        <p:spPr>
          <a:xfrm>
            <a:off x="0" y="978579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2F49E1B-3B63-4CF2-8395-B5C0C1E5C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0440">
            <a:off x="592314" y="5063531"/>
            <a:ext cx="1176772" cy="7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2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CA6110CEAD44997D8F5439D64FAEF" ma:contentTypeVersion="3" ma:contentTypeDescription="Create a new document." ma:contentTypeScope="" ma:versionID="62719895d81f7df822f3672b1704b87b">
  <xsd:schema xmlns:xsd="http://www.w3.org/2001/XMLSchema" xmlns:xs="http://www.w3.org/2001/XMLSchema" xmlns:p="http://schemas.microsoft.com/office/2006/metadata/properties" xmlns:ns2="468fe602-befa-404e-9bdb-ef99348dc34f" targetNamespace="http://schemas.microsoft.com/office/2006/metadata/properties" ma:root="true" ma:fieldsID="23be4e0545da010eb7250bea56de3e5c" ns2:_="">
    <xsd:import namespace="468fe602-befa-404e-9bdb-ef99348dc3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fe602-befa-404e-9bdb-ef99348dc3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7A5A40-2EF0-4C20-9E00-0136DBB70D45}">
  <ds:schemaRefs>
    <ds:schemaRef ds:uri="468fe602-befa-404e-9bdb-ef99348dc3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F9843B0-5DFC-4604-BDFE-039D62069A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7504B8-B102-431B-9A14-350AFA2BA87E}">
  <ds:schemaRefs>
    <ds:schemaRef ds:uri="468fe602-befa-404e-9bdb-ef99348dc3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CoolZoom Has Better Dispersibility</vt:lpstr>
      <vt:lpstr>ZoomEssence Capabilities</vt:lpstr>
      <vt:lpstr>ZoomEssence Bar Applications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anderson</dc:creator>
  <cp:revision>1</cp:revision>
  <cp:lastPrinted>2020-04-02T13:14:06Z</cp:lastPrinted>
  <dcterms:created xsi:type="dcterms:W3CDTF">2018-08-01T15:37:01Z</dcterms:created>
  <dcterms:modified xsi:type="dcterms:W3CDTF">2020-06-05T16:55:16Z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0x010100436CA6110CEAD44997D8F5439D64FAEF</vt:lpwstr>
  </property>
</Properties>
</file>