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4"/>
  </p:sldMasterIdLst>
  <p:notesMasterIdLst>
    <p:notesMasterId r:id="rId26"/>
  </p:notesMasterIdLst>
  <p:handoutMasterIdLst>
    <p:handoutMasterId r:id="rId27"/>
  </p:handoutMasterIdLst>
  <p:sldIdLst>
    <p:sldId id="268" r:id="rId5"/>
    <p:sldId id="677" r:id="rId6"/>
    <p:sldId id="679" r:id="rId7"/>
    <p:sldId id="694" r:id="rId8"/>
    <p:sldId id="695" r:id="rId9"/>
    <p:sldId id="696" r:id="rId10"/>
    <p:sldId id="681" r:id="rId11"/>
    <p:sldId id="683" r:id="rId12"/>
    <p:sldId id="697" r:id="rId13"/>
    <p:sldId id="688" r:id="rId14"/>
    <p:sldId id="689" r:id="rId15"/>
    <p:sldId id="700" r:id="rId16"/>
    <p:sldId id="701" r:id="rId17"/>
    <p:sldId id="702" r:id="rId18"/>
    <p:sldId id="704" r:id="rId19"/>
    <p:sldId id="703" r:id="rId20"/>
    <p:sldId id="692" r:id="rId21"/>
    <p:sldId id="698" r:id="rId22"/>
    <p:sldId id="691" r:id="rId23"/>
    <p:sldId id="693" r:id="rId24"/>
    <p:sldId id="506" r:id="rId25"/>
  </p:sldIdLst>
  <p:sldSz cx="9144000" cy="6858000" type="letter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95" userDrawn="1">
          <p15:clr>
            <a:srgbClr val="A4A3A4"/>
          </p15:clr>
        </p15:guide>
        <p15:guide id="2" pos="4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9CB798-0B91-4152-8030-113C72AB7B12}" v="2" dt="2020-06-23T20:28:15.2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98" y="58"/>
      </p:cViewPr>
      <p:guideLst>
        <p:guide orient="horz" pos="3695"/>
        <p:guide pos="4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C451389-244A-FB4E-8586-5561DD2480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" y="0"/>
            <a:ext cx="4027520" cy="351664"/>
          </a:xfrm>
          <a:prstGeom prst="rect">
            <a:avLst/>
          </a:prstGeom>
        </p:spPr>
        <p:txBody>
          <a:bodyPr vert="horz" lIns="92050" tIns="46025" rIns="92050" bIns="460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E8DA71-C158-544D-B0CD-85AC06B6C52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66760" y="0"/>
            <a:ext cx="4027520" cy="351664"/>
          </a:xfrm>
          <a:prstGeom prst="rect">
            <a:avLst/>
          </a:prstGeom>
        </p:spPr>
        <p:txBody>
          <a:bodyPr vert="horz" lIns="92050" tIns="46025" rIns="92050" bIns="46025" rtlCol="0"/>
          <a:lstStyle>
            <a:lvl1pPr algn="r">
              <a:defRPr sz="1200"/>
            </a:lvl1pPr>
          </a:lstStyle>
          <a:p>
            <a:fld id="{C913B607-AAFC-1C44-B092-4872508B1552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48E88C-A948-A546-9C65-5C7459240DF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" y="6658736"/>
            <a:ext cx="4027520" cy="351664"/>
          </a:xfrm>
          <a:prstGeom prst="rect">
            <a:avLst/>
          </a:prstGeom>
        </p:spPr>
        <p:txBody>
          <a:bodyPr vert="horz" lIns="92050" tIns="46025" rIns="92050" bIns="460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779896-2FDA-2843-8556-FBCC514A264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66760" y="6658736"/>
            <a:ext cx="4027520" cy="351664"/>
          </a:xfrm>
          <a:prstGeom prst="rect">
            <a:avLst/>
          </a:prstGeom>
        </p:spPr>
        <p:txBody>
          <a:bodyPr vert="horz" lIns="92050" tIns="46025" rIns="92050" bIns="46025" rtlCol="0" anchor="b"/>
          <a:lstStyle>
            <a:lvl1pPr algn="r">
              <a:defRPr sz="1200"/>
            </a:lvl1pPr>
          </a:lstStyle>
          <a:p>
            <a:fld id="{DE15EC74-6A5F-5B44-9024-F5F9DE32E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558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028440" cy="351738"/>
          </a:xfrm>
          <a:prstGeom prst="rect">
            <a:avLst/>
          </a:prstGeom>
        </p:spPr>
        <p:txBody>
          <a:bodyPr vert="horz" lIns="93150" tIns="46575" rIns="93150" bIns="4657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12" y="1"/>
            <a:ext cx="4028440" cy="351738"/>
          </a:xfrm>
          <a:prstGeom prst="rect">
            <a:avLst/>
          </a:prstGeom>
        </p:spPr>
        <p:txBody>
          <a:bodyPr vert="horz" lIns="93150" tIns="46575" rIns="93150" bIns="46575" rtlCol="0"/>
          <a:lstStyle>
            <a:lvl1pPr algn="r">
              <a:defRPr sz="1200"/>
            </a:lvl1pPr>
          </a:lstStyle>
          <a:p>
            <a:fld id="{6582111B-3F61-D245-92E0-4D947963B3BE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0225" y="874713"/>
            <a:ext cx="3155950" cy="2366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0" tIns="46575" rIns="93150" bIns="4657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6"/>
            <a:ext cx="7437120" cy="2760345"/>
          </a:xfrm>
          <a:prstGeom prst="rect">
            <a:avLst/>
          </a:prstGeom>
        </p:spPr>
        <p:txBody>
          <a:bodyPr vert="horz" lIns="93150" tIns="46575" rIns="93150" bIns="4657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8664"/>
            <a:ext cx="4028440" cy="351737"/>
          </a:xfrm>
          <a:prstGeom prst="rect">
            <a:avLst/>
          </a:prstGeom>
        </p:spPr>
        <p:txBody>
          <a:bodyPr vert="horz" lIns="93150" tIns="46575" rIns="93150" bIns="4657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12" y="6658664"/>
            <a:ext cx="4028440" cy="351737"/>
          </a:xfrm>
          <a:prstGeom prst="rect">
            <a:avLst/>
          </a:prstGeom>
        </p:spPr>
        <p:txBody>
          <a:bodyPr vert="horz" lIns="93150" tIns="46575" rIns="93150" bIns="46575" rtlCol="0" anchor="b"/>
          <a:lstStyle>
            <a:lvl1pPr algn="r">
              <a:defRPr sz="1200"/>
            </a:lvl1pPr>
          </a:lstStyle>
          <a:p>
            <a:fld id="{6039ABB1-387B-3649-A99B-17FF94668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14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91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983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974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966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957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949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940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932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39ABB1-387B-3649-A99B-17FF94668E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970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39ABB1-387B-3649-A99B-17FF94668E4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326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0225" y="874713"/>
            <a:ext cx="3155950" cy="2366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39ABB1-387B-3649-A99B-17FF94668E4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25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CCE09-09B2-D947-80CB-BA4CB55AF71D}" type="datetime1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78E8-3179-C441-B66C-A72DD311F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775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5BE5F-3D00-254D-B7C6-42E28BFF09D8}" type="datetime1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78E8-3179-C441-B66C-A72DD311F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6476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5BE5F-3D00-254D-B7C6-42E28BFF09D8}" type="datetime1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78E8-3179-C441-B66C-A72DD311F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71731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63593A4-390E-8145-BD13-8E1680C4B0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480" y="6461877"/>
            <a:ext cx="1522451" cy="2595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A18E0F-31B9-9541-B412-664C13E837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2057400" y="6426474"/>
            <a:ext cx="5939118" cy="2825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52D4EE-CD94-E549-B543-CDCC5A04AB9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4834" y="247205"/>
            <a:ext cx="499803" cy="61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359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579CE0-F68F-6E46-A544-C09C64993B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44000" cy="68516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937161-D29C-BF4B-8854-05A3BCCD56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1851" y="1311769"/>
            <a:ext cx="2140299" cy="2851092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5726E695-42A3-D345-9BF8-388A1B064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0158" y="3002051"/>
            <a:ext cx="7886700" cy="1325563"/>
          </a:xfrm>
        </p:spPr>
        <p:txBody>
          <a:bodyPr>
            <a:normAutofit/>
          </a:bodyPr>
          <a:lstStyle>
            <a:lvl1pPr>
              <a:defRPr sz="293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7089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87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5BE5F-3D00-254D-B7C6-42E28BFF09D8}" type="datetime1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78E8-3179-C441-B66C-A72DD311F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0534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5BE5F-3D00-254D-B7C6-42E28BFF09D8}" type="datetime1">
              <a:rPr lang="en-US" smtClean="0"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78E8-3179-C441-B66C-A72DD311F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82924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5BE5F-3D00-254D-B7C6-42E28BFF09D8}" type="datetime1">
              <a:rPr lang="en-US" smtClean="0"/>
              <a:t>6/23/2020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78E8-3179-C441-B66C-A72DD311F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2656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5BE5F-3D00-254D-B7C6-42E28BFF09D8}" type="datetime1">
              <a:rPr lang="en-US" smtClean="0"/>
              <a:t>6/23/2020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78E8-3179-C441-B66C-A72DD311F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1656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5BE5F-3D00-254D-B7C6-42E28BFF09D8}" type="datetime1">
              <a:rPr lang="en-US" smtClean="0"/>
              <a:t>6/23/2020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78E8-3179-C441-B66C-A72DD311F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51928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5BE5F-3D00-254D-B7C6-42E28BFF09D8}" type="datetime1">
              <a:rPr lang="en-US" smtClean="0"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78E8-3179-C441-B66C-A72DD311F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14634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5BE5F-3D00-254D-B7C6-42E28BFF09D8}" type="datetime1">
              <a:rPr lang="en-US" smtClean="0"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78E8-3179-C441-B66C-A72DD311F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5801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5BE5F-3D00-254D-B7C6-42E28BFF09D8}" type="datetime1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B78E8-3179-C441-B66C-A72DD311F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7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66" r:id="rId12"/>
    <p:sldLayoutId id="2147483667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Worksheet1.xlsx"/><Relationship Id="rId5" Type="http://schemas.openxmlformats.org/officeDocument/2006/relationships/image" Target="../media/image15.emf"/><Relationship Id="rId4" Type="http://schemas.openxmlformats.org/officeDocument/2006/relationships/package" Target="../embeddings/Microsoft_Excel_Worksheet.xls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A4D36A5-81E8-CC48-B3CB-FEC529FA463D}"/>
              </a:ext>
            </a:extLst>
          </p:cNvPr>
          <p:cNvSpPr txBox="1"/>
          <p:nvPr/>
        </p:nvSpPr>
        <p:spPr>
          <a:xfrm>
            <a:off x="4175620" y="5234419"/>
            <a:ext cx="4070499" cy="418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06"/>
            <a:r>
              <a:rPr lang="en-US" sz="2118" b="1">
                <a:latin typeface="Gill Sans MT" panose="020B0502020104020203" pitchFamily="34" charset="0"/>
              </a:rPr>
              <a:t>February 11, 2020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4B0277C-FE1B-1A4E-BF02-53734A7DDCA5}"/>
              </a:ext>
            </a:extLst>
          </p:cNvPr>
          <p:cNvCxnSpPr>
            <a:cxnSpLocks/>
          </p:cNvCxnSpPr>
          <p:nvPr/>
        </p:nvCxnSpPr>
        <p:spPr>
          <a:xfrm>
            <a:off x="4137955" y="3428854"/>
            <a:ext cx="4769597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4F75F3D-28A2-5446-8BD4-D01779FE76E3}"/>
              </a:ext>
            </a:extLst>
          </p:cNvPr>
          <p:cNvGrpSpPr/>
          <p:nvPr/>
        </p:nvGrpSpPr>
        <p:grpSpPr>
          <a:xfrm>
            <a:off x="257525" y="6391471"/>
            <a:ext cx="8639941" cy="262932"/>
            <a:chOff x="6599688" y="11866333"/>
            <a:chExt cx="19029888" cy="65317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5D74918-9D99-5549-B4E4-1DB4AEA937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12" t="-9176" r="35487" b="-4284"/>
            <a:stretch/>
          </p:blipFill>
          <p:spPr>
            <a:xfrm>
              <a:off x="6599688" y="11866333"/>
              <a:ext cx="12548858" cy="653171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1FCF1B3-E098-254B-9396-50ACF14312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1" t="-9176" r="64235" b="-4284"/>
            <a:stretch/>
          </p:blipFill>
          <p:spPr>
            <a:xfrm>
              <a:off x="19214487" y="11866333"/>
              <a:ext cx="6415089" cy="653168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9BB5947-4BE9-4908-AFDA-F52F99542149}"/>
              </a:ext>
            </a:extLst>
          </p:cNvPr>
          <p:cNvSpPr txBox="1"/>
          <p:nvPr/>
        </p:nvSpPr>
        <p:spPr>
          <a:xfrm>
            <a:off x="3835457" y="3669911"/>
            <a:ext cx="5374592" cy="1396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36">
                <a:latin typeface="Gill Sans MT" panose="020B0502020104020203" pitchFamily="34" charset="0"/>
              </a:rPr>
              <a:t>The Future of Flavors in Beverages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AF40102-0FAD-F44B-9737-88EBD4E020AB}"/>
              </a:ext>
            </a:extLst>
          </p:cNvPr>
          <p:cNvCxnSpPr>
            <a:cxnSpLocks/>
          </p:cNvCxnSpPr>
          <p:nvPr/>
        </p:nvCxnSpPr>
        <p:spPr>
          <a:xfrm>
            <a:off x="4127870" y="974910"/>
            <a:ext cx="10085" cy="4908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220A3024-72EF-4C82-A307-9EB40D9D77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96" y="1160002"/>
            <a:ext cx="2978607" cy="190492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6B5AFAE-6D92-47F3-913B-B6891B1C3E1A}"/>
              </a:ext>
            </a:extLst>
          </p:cNvPr>
          <p:cNvSpPr txBox="1"/>
          <p:nvPr/>
        </p:nvSpPr>
        <p:spPr>
          <a:xfrm>
            <a:off x="4458908" y="1414453"/>
            <a:ext cx="4020075" cy="1396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36" b="1">
                <a:solidFill>
                  <a:srgbClr val="FF0000"/>
                </a:solidFill>
              </a:rPr>
              <a:t>[insert customer logo]</a:t>
            </a:r>
          </a:p>
        </p:txBody>
      </p:sp>
    </p:spTree>
    <p:extLst>
      <p:ext uri="{BB962C8B-B14F-4D97-AF65-F5344CB8AC3E}">
        <p14:creationId xmlns:p14="http://schemas.microsoft.com/office/powerpoint/2010/main" val="1940885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1DA548-F276-4218-A4FD-8F5D6E1C9B69}"/>
              </a:ext>
            </a:extLst>
          </p:cNvPr>
          <p:cNvSpPr txBox="1"/>
          <p:nvPr/>
        </p:nvSpPr>
        <p:spPr>
          <a:xfrm>
            <a:off x="-517071" y="2817497"/>
            <a:ext cx="21336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Gill Sans MT" panose="020B0502020104020203" pitchFamily="34" charset="0"/>
              </a:rPr>
              <a:t>Beverage</a:t>
            </a:r>
          </a:p>
          <a:p>
            <a:r>
              <a:rPr lang="en-US" sz="3200">
                <a:solidFill>
                  <a:schemeClr val="bg1"/>
                </a:solidFill>
                <a:latin typeface="Gill Sans MT" panose="020B0502020104020203" pitchFamily="34" charset="0"/>
              </a:rPr>
              <a:t>Capabilities</a:t>
            </a:r>
          </a:p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B4D83B1-7DC7-4093-BD93-9CA2AA5987A8}"/>
              </a:ext>
            </a:extLst>
          </p:cNvPr>
          <p:cNvSpPr/>
          <p:nvPr/>
        </p:nvSpPr>
        <p:spPr>
          <a:xfrm>
            <a:off x="-2237981" y="854870"/>
            <a:ext cx="5410200" cy="55625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/>
          </a:p>
          <a:p>
            <a:pPr algn="r"/>
            <a:endParaRPr lang="en-US" sz="3200"/>
          </a:p>
          <a:p>
            <a:pPr algn="r"/>
            <a:endParaRPr lang="en-US" sz="3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1BC098-654A-49FD-850B-573C77ED65AC}"/>
              </a:ext>
            </a:extLst>
          </p:cNvPr>
          <p:cNvSpPr txBox="1"/>
          <p:nvPr/>
        </p:nvSpPr>
        <p:spPr>
          <a:xfrm>
            <a:off x="103318" y="1784423"/>
            <a:ext cx="23963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>
                <a:solidFill>
                  <a:schemeClr val="bg1"/>
                </a:solidFill>
                <a:latin typeface="Gill Sans MT" panose="020B0502020104020203" pitchFamily="34" charset="0"/>
              </a:rPr>
              <a:t>Significant Performance </a:t>
            </a:r>
          </a:p>
          <a:p>
            <a:pPr algn="r"/>
            <a:r>
              <a:rPr lang="en-US" sz="3200">
                <a:solidFill>
                  <a:schemeClr val="bg1"/>
                </a:solidFill>
                <a:latin typeface="Gill Sans MT" panose="020B0502020104020203" pitchFamily="34" charset="0"/>
              </a:rPr>
              <a:t>in Beverages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5AFDCFA-6ED2-49A0-A0BD-AE9A5A38AD6D}"/>
              </a:ext>
            </a:extLst>
          </p:cNvPr>
          <p:cNvSpPr txBox="1"/>
          <p:nvPr/>
        </p:nvSpPr>
        <p:spPr>
          <a:xfrm>
            <a:off x="5339876" y="2130752"/>
            <a:ext cx="1428870" cy="794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2000" b="1">
                <a:solidFill>
                  <a:schemeClr val="bg1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More Aroma &amp; Taste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8516B3B-1F23-45EF-9DE3-8BF17CF58AA6}"/>
              </a:ext>
            </a:extLst>
          </p:cNvPr>
          <p:cNvSpPr txBox="1"/>
          <p:nvPr/>
        </p:nvSpPr>
        <p:spPr>
          <a:xfrm>
            <a:off x="2396498" y="5100790"/>
            <a:ext cx="1552359" cy="564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2000" b="1">
                <a:solidFill>
                  <a:schemeClr val="bg1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Low Usage Rates 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2B7E065A-6BE8-4402-9F63-C4A9F5B15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12" y="5335691"/>
            <a:ext cx="1072868" cy="686137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60E796C-E851-4AF1-9D91-9E0929EA52DA}"/>
              </a:ext>
            </a:extLst>
          </p:cNvPr>
          <p:cNvCxnSpPr>
            <a:cxnSpLocks/>
          </p:cNvCxnSpPr>
          <p:nvPr/>
        </p:nvCxnSpPr>
        <p:spPr>
          <a:xfrm flipV="1">
            <a:off x="5102374" y="2010150"/>
            <a:ext cx="1536408" cy="1"/>
          </a:xfrm>
          <a:prstGeom prst="line">
            <a:avLst/>
          </a:prstGeom>
          <a:ln w="95250" cap="rnd"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4C3BEE2-C4F5-4A8D-B3A2-BD83C2F193F3}"/>
              </a:ext>
            </a:extLst>
          </p:cNvPr>
          <p:cNvCxnSpPr>
            <a:cxnSpLocks/>
          </p:cNvCxnSpPr>
          <p:nvPr/>
        </p:nvCxnSpPr>
        <p:spPr>
          <a:xfrm>
            <a:off x="5010454" y="5100788"/>
            <a:ext cx="1758292" cy="0"/>
          </a:xfrm>
          <a:prstGeom prst="line">
            <a:avLst/>
          </a:prstGeom>
          <a:ln w="95250" cap="rnd"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9E1C27B-B0EA-489D-BACE-ED1595AD32BD}"/>
              </a:ext>
            </a:extLst>
          </p:cNvPr>
          <p:cNvCxnSpPr>
            <a:cxnSpLocks/>
          </p:cNvCxnSpPr>
          <p:nvPr/>
        </p:nvCxnSpPr>
        <p:spPr>
          <a:xfrm flipV="1">
            <a:off x="6638782" y="2540237"/>
            <a:ext cx="515346" cy="482401"/>
          </a:xfrm>
          <a:prstGeom prst="line">
            <a:avLst/>
          </a:prstGeom>
          <a:ln w="95250" cap="rnd"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6ED73A1-6770-477C-B3F2-5FBBF850148E}"/>
              </a:ext>
            </a:extLst>
          </p:cNvPr>
          <p:cNvCxnSpPr>
            <a:cxnSpLocks/>
          </p:cNvCxnSpPr>
          <p:nvPr/>
        </p:nvCxnSpPr>
        <p:spPr>
          <a:xfrm flipV="1">
            <a:off x="4791602" y="3973271"/>
            <a:ext cx="708728" cy="545742"/>
          </a:xfrm>
          <a:prstGeom prst="line">
            <a:avLst/>
          </a:prstGeom>
          <a:ln w="95250" cap="rnd"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1">
            <a:extLst>
              <a:ext uri="{FF2B5EF4-FFF2-40B4-BE49-F238E27FC236}">
                <a16:creationId xmlns:a16="http://schemas.microsoft.com/office/drawing/2014/main" id="{2A0B9F95-8442-452C-AAE2-F4D511AD5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861" y="3418948"/>
            <a:ext cx="1670449" cy="160363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96E4AED0-E675-435F-88FC-FCC4264083D3}"/>
              </a:ext>
            </a:extLst>
          </p:cNvPr>
          <p:cNvGrpSpPr/>
          <p:nvPr/>
        </p:nvGrpSpPr>
        <p:grpSpPr>
          <a:xfrm>
            <a:off x="3612770" y="1210523"/>
            <a:ext cx="1398437" cy="1371719"/>
            <a:chOff x="-20013" y="566749"/>
            <a:chExt cx="2094832" cy="205491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04D6B47-0E06-48EF-8512-4334AE2D7AB8}"/>
                </a:ext>
              </a:extLst>
            </p:cNvPr>
            <p:cNvSpPr/>
            <p:nvPr/>
          </p:nvSpPr>
          <p:spPr>
            <a:xfrm>
              <a:off x="0" y="566749"/>
              <a:ext cx="2054809" cy="2054912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9" name="Oval 4">
              <a:extLst>
                <a:ext uri="{FF2B5EF4-FFF2-40B4-BE49-F238E27FC236}">
                  <a16:creationId xmlns:a16="http://schemas.microsoft.com/office/drawing/2014/main" id="{8F56EA94-73E7-478A-9445-42DEB72763A7}"/>
                </a:ext>
              </a:extLst>
            </p:cNvPr>
            <p:cNvSpPr txBox="1"/>
            <p:nvPr/>
          </p:nvSpPr>
          <p:spPr>
            <a:xfrm>
              <a:off x="-20013" y="799799"/>
              <a:ext cx="2094832" cy="145304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>
                  <a:latin typeface="Gill Sans MT" pitchFamily="34" charset="0"/>
                  <a:cs typeface="Arial"/>
                </a:rPr>
                <a:t>Enhanced Stability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008CCF0-E034-40BD-8D42-7A94188BC192}"/>
              </a:ext>
            </a:extLst>
          </p:cNvPr>
          <p:cNvGrpSpPr/>
          <p:nvPr/>
        </p:nvGrpSpPr>
        <p:grpSpPr>
          <a:xfrm>
            <a:off x="5344697" y="2813634"/>
            <a:ext cx="1371719" cy="1371721"/>
            <a:chOff x="-223181" y="776808"/>
            <a:chExt cx="2054809" cy="205491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6F70742-CEBC-455D-90F2-9288448DB4AC}"/>
                </a:ext>
              </a:extLst>
            </p:cNvPr>
            <p:cNvSpPr/>
            <p:nvPr/>
          </p:nvSpPr>
          <p:spPr>
            <a:xfrm>
              <a:off x="-223181" y="776808"/>
              <a:ext cx="2054809" cy="2054912"/>
            </a:xfrm>
            <a:prstGeom prst="ellipse">
              <a:avLst/>
            </a:prstGeom>
            <a:solidFill>
              <a:srgbClr val="DF1184">
                <a:alpha val="50000"/>
              </a:srgbClr>
            </a:solidFill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2" name="Oval 4">
              <a:extLst>
                <a:ext uri="{FF2B5EF4-FFF2-40B4-BE49-F238E27FC236}">
                  <a16:creationId xmlns:a16="http://schemas.microsoft.com/office/drawing/2014/main" id="{DEBA85F9-B6E0-49D5-928F-726C4B4EE74D}"/>
                </a:ext>
              </a:extLst>
            </p:cNvPr>
            <p:cNvSpPr txBox="1"/>
            <p:nvPr/>
          </p:nvSpPr>
          <p:spPr>
            <a:xfrm>
              <a:off x="-129265" y="1089907"/>
              <a:ext cx="1844602" cy="149944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>
                  <a:latin typeface="Gill Sans MT" pitchFamily="34" charset="0"/>
                  <a:cs typeface="Arial"/>
                </a:rPr>
                <a:t>More Aroma &amp; Taste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C545690-F99A-4A30-890B-D630A7529908}"/>
              </a:ext>
            </a:extLst>
          </p:cNvPr>
          <p:cNvGrpSpPr/>
          <p:nvPr/>
        </p:nvGrpSpPr>
        <p:grpSpPr>
          <a:xfrm>
            <a:off x="6795098" y="4274764"/>
            <a:ext cx="1371719" cy="1371719"/>
            <a:chOff x="0" y="566749"/>
            <a:chExt cx="2054809" cy="205491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EA0A0F4-C576-4E01-A408-F2ABBD9C23A3}"/>
                </a:ext>
              </a:extLst>
            </p:cNvPr>
            <p:cNvSpPr/>
            <p:nvPr/>
          </p:nvSpPr>
          <p:spPr>
            <a:xfrm>
              <a:off x="0" y="566749"/>
              <a:ext cx="2054809" cy="2054912"/>
            </a:xfrm>
            <a:prstGeom prst="ellipse">
              <a:avLst/>
            </a:prstGeom>
            <a:solidFill>
              <a:srgbClr val="92D050">
                <a:alpha val="50000"/>
              </a:srgbClr>
            </a:solidFill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Oval 4">
              <a:extLst>
                <a:ext uri="{FF2B5EF4-FFF2-40B4-BE49-F238E27FC236}">
                  <a16:creationId xmlns:a16="http://schemas.microsoft.com/office/drawing/2014/main" id="{04E53FB5-BD49-4672-B7F5-CC169D60E043}"/>
                </a:ext>
              </a:extLst>
            </p:cNvPr>
            <p:cNvSpPr txBox="1"/>
            <p:nvPr/>
          </p:nvSpPr>
          <p:spPr>
            <a:xfrm>
              <a:off x="50382" y="897875"/>
              <a:ext cx="1971750" cy="130338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>
                  <a:latin typeface="Gill Sans MT" pitchFamily="34" charset="0"/>
                  <a:cs typeface="Arial"/>
                </a:rPr>
                <a:t>Less Cost in Use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99B8F06-2013-4E55-BF1E-A6383ACB6853}"/>
              </a:ext>
            </a:extLst>
          </p:cNvPr>
          <p:cNvGrpSpPr/>
          <p:nvPr/>
        </p:nvGrpSpPr>
        <p:grpSpPr>
          <a:xfrm>
            <a:off x="3520795" y="4391170"/>
            <a:ext cx="1371719" cy="1371719"/>
            <a:chOff x="0" y="566749"/>
            <a:chExt cx="2054809" cy="205491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09B6C91-F2B2-4BC2-B8C4-368DC5C8155D}"/>
                </a:ext>
              </a:extLst>
            </p:cNvPr>
            <p:cNvSpPr/>
            <p:nvPr/>
          </p:nvSpPr>
          <p:spPr>
            <a:xfrm>
              <a:off x="0" y="566749"/>
              <a:ext cx="2054809" cy="2054912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Oval 4">
              <a:extLst>
                <a:ext uri="{FF2B5EF4-FFF2-40B4-BE49-F238E27FC236}">
                  <a16:creationId xmlns:a16="http://schemas.microsoft.com/office/drawing/2014/main" id="{1C256DFB-9D06-40A7-9BF4-0CB1C09A0E7C}"/>
                </a:ext>
              </a:extLst>
            </p:cNvPr>
            <p:cNvSpPr txBox="1"/>
            <p:nvPr/>
          </p:nvSpPr>
          <p:spPr>
            <a:xfrm>
              <a:off x="50382" y="897875"/>
              <a:ext cx="1971750" cy="130338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>
                <a:latin typeface="Gill Sans MT" pitchFamily="34" charset="0"/>
                <a:cs typeface="Arial"/>
              </a:endParaRPr>
            </a:p>
          </p:txBody>
        </p:sp>
      </p:grpSp>
      <p:sp>
        <p:nvSpPr>
          <p:cNvPr id="37" name="Oval 4">
            <a:extLst>
              <a:ext uri="{FF2B5EF4-FFF2-40B4-BE49-F238E27FC236}">
                <a16:creationId xmlns:a16="http://schemas.microsoft.com/office/drawing/2014/main" id="{D23A20CA-6D12-4E36-A5E6-32E80E96D2C6}"/>
              </a:ext>
            </a:extLst>
          </p:cNvPr>
          <p:cNvSpPr txBox="1"/>
          <p:nvPr/>
        </p:nvSpPr>
        <p:spPr>
          <a:xfrm>
            <a:off x="3548517" y="4612206"/>
            <a:ext cx="1316272" cy="870048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>
                <a:latin typeface="Gill Sans MT" pitchFamily="34" charset="0"/>
                <a:cs typeface="Arial"/>
              </a:rPr>
              <a:t>Low Usage Rates</a:t>
            </a:r>
          </a:p>
        </p:txBody>
      </p:sp>
      <p:sp>
        <p:nvSpPr>
          <p:cNvPr id="26" name="Oval 4">
            <a:extLst>
              <a:ext uri="{FF2B5EF4-FFF2-40B4-BE49-F238E27FC236}">
                <a16:creationId xmlns:a16="http://schemas.microsoft.com/office/drawing/2014/main" id="{752D6107-D7FE-4D84-8F62-ECC68C8F2E96}"/>
              </a:ext>
            </a:extLst>
          </p:cNvPr>
          <p:cNvSpPr txBox="1"/>
          <p:nvPr/>
        </p:nvSpPr>
        <p:spPr>
          <a:xfrm>
            <a:off x="6620401" y="1317866"/>
            <a:ext cx="1590817" cy="1116760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>
                <a:latin typeface="Gill Sans MT" pitchFamily="34" charset="0"/>
                <a:cs typeface="Arial"/>
              </a:rPr>
              <a:t>Incredible Solubility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1B984C8-CD6A-4192-94A9-7F04157BE34F}"/>
              </a:ext>
            </a:extLst>
          </p:cNvPr>
          <p:cNvSpPr/>
          <p:nvPr/>
        </p:nvSpPr>
        <p:spPr>
          <a:xfrm>
            <a:off x="6729951" y="1198737"/>
            <a:ext cx="1371719" cy="1371721"/>
          </a:xfrm>
          <a:prstGeom prst="ellipse">
            <a:avLst/>
          </a:prstGeom>
          <a:solidFill>
            <a:srgbClr val="002060">
              <a:alpha val="50000"/>
            </a:srgbClr>
          </a:solidFill>
          <a:ln>
            <a:solidFill>
              <a:srgbClr val="1A2E5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CF2F8E9-3F9A-46F1-820A-EE8195D7424A}"/>
              </a:ext>
            </a:extLst>
          </p:cNvPr>
          <p:cNvSpPr txBox="1"/>
          <p:nvPr/>
        </p:nvSpPr>
        <p:spPr>
          <a:xfrm>
            <a:off x="1177298" y="449102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bg1"/>
                </a:solidFill>
              </a:rPr>
              <a:t>Low-Temperature </a:t>
            </a:r>
            <a:br>
              <a:rPr lang="en-US" sz="800">
                <a:solidFill>
                  <a:schemeClr val="bg1"/>
                </a:solidFill>
              </a:rPr>
            </a:br>
            <a:r>
              <a:rPr lang="en-US" sz="800">
                <a:solidFill>
                  <a:schemeClr val="bg1"/>
                </a:solidFill>
              </a:rPr>
              <a:t>Zooming® Technology</a:t>
            </a:r>
          </a:p>
        </p:txBody>
      </p:sp>
    </p:spTree>
    <p:extLst>
      <p:ext uri="{BB962C8B-B14F-4D97-AF65-F5344CB8AC3E}">
        <p14:creationId xmlns:p14="http://schemas.microsoft.com/office/powerpoint/2010/main" val="3821176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C08F59-E506-4B4C-B1AE-DB473B621FE5}"/>
              </a:ext>
            </a:extLst>
          </p:cNvPr>
          <p:cNvSpPr txBox="1"/>
          <p:nvPr/>
        </p:nvSpPr>
        <p:spPr>
          <a:xfrm>
            <a:off x="0" y="284193"/>
            <a:ext cx="9144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Tasting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295D2DF-CED6-4994-8717-CEA25F9CAF09}"/>
              </a:ext>
            </a:extLst>
          </p:cNvPr>
          <p:cNvCxnSpPr>
            <a:cxnSpLocks/>
          </p:cNvCxnSpPr>
          <p:nvPr/>
        </p:nvCxnSpPr>
        <p:spPr>
          <a:xfrm>
            <a:off x="0" y="284193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5D23DCA-02B0-4A03-81B8-B2F3E25F4046}"/>
              </a:ext>
            </a:extLst>
          </p:cNvPr>
          <p:cNvCxnSpPr>
            <a:cxnSpLocks/>
          </p:cNvCxnSpPr>
          <p:nvPr/>
        </p:nvCxnSpPr>
        <p:spPr>
          <a:xfrm>
            <a:off x="0" y="919480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4FD93BB5-B954-4311-8F74-4FF4078A58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5" r="2" b="2"/>
          <a:stretch/>
        </p:blipFill>
        <p:spPr>
          <a:xfrm>
            <a:off x="-396920" y="2057361"/>
            <a:ext cx="2845479" cy="2704370"/>
          </a:xfrm>
          <a:custGeom>
            <a:avLst/>
            <a:gdLst/>
            <a:ahLst/>
            <a:cxnLst/>
            <a:rect l="l" t="t" r="r" b="b"/>
            <a:pathLst>
              <a:path w="7128913" h="6853457">
                <a:moveTo>
                  <a:pt x="2343548" y="0"/>
                </a:moveTo>
                <a:lnTo>
                  <a:pt x="5168877" y="0"/>
                </a:lnTo>
                <a:lnTo>
                  <a:pt x="5218299" y="19487"/>
                </a:lnTo>
                <a:cubicBezTo>
                  <a:pt x="5976640" y="340238"/>
                  <a:pt x="6607722" y="902948"/>
                  <a:pt x="7014769" y="1610837"/>
                </a:cubicBezTo>
                <a:lnTo>
                  <a:pt x="7128913" y="1827198"/>
                </a:lnTo>
                <a:lnTo>
                  <a:pt x="7128913" y="5131581"/>
                </a:lnTo>
                <a:lnTo>
                  <a:pt x="7091067" y="5210750"/>
                </a:lnTo>
                <a:cubicBezTo>
                  <a:pt x="6744936" y="5876527"/>
                  <a:pt x="6205281" y="6425584"/>
                  <a:pt x="5546646" y="6783375"/>
                </a:cubicBezTo>
                <a:lnTo>
                  <a:pt x="5409811" y="6853457"/>
                </a:lnTo>
                <a:lnTo>
                  <a:pt x="2102613" y="6853457"/>
                </a:lnTo>
                <a:lnTo>
                  <a:pt x="1965779" y="6783375"/>
                </a:lnTo>
                <a:cubicBezTo>
                  <a:pt x="794873" y="6147301"/>
                  <a:pt x="0" y="4906735"/>
                  <a:pt x="0" y="3480517"/>
                </a:cubicBezTo>
                <a:cubicBezTo>
                  <a:pt x="0" y="1924643"/>
                  <a:pt x="945964" y="589711"/>
                  <a:pt x="2294125" y="19487"/>
                </a:cubicBezTo>
                <a:close/>
              </a:path>
            </a:pathLst>
          </a:cu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B35379D-9139-40C1-B9ED-21A0CCD337D2}"/>
              </a:ext>
            </a:extLst>
          </p:cNvPr>
          <p:cNvSpPr/>
          <p:nvPr/>
        </p:nvSpPr>
        <p:spPr>
          <a:xfrm>
            <a:off x="178078" y="386622"/>
            <a:ext cx="20861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92D050"/>
                </a:solidFill>
                <a:latin typeface="Gill Sans MT" panose="020B0502020104020203" pitchFamily="34" charset="0"/>
              </a:rPr>
              <a:t>Zoom</a:t>
            </a:r>
            <a:r>
              <a:rPr lang="en-US" sz="2400">
                <a:latin typeface="Gill Sans MT" panose="020B0502020104020203" pitchFamily="34" charset="0"/>
              </a:rPr>
              <a:t>Essence</a:t>
            </a:r>
            <a:endParaRPr lang="en-US" sz="24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79FD5F-8074-4455-B302-C211158D1EE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889" y="6042000"/>
            <a:ext cx="694907" cy="58477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D53855A-69F7-4787-92A6-4E6DA7C17DC9}"/>
              </a:ext>
            </a:extLst>
          </p:cNvPr>
          <p:cNvSpPr/>
          <p:nvPr/>
        </p:nvSpPr>
        <p:spPr>
          <a:xfrm>
            <a:off x="2448559" y="1867283"/>
            <a:ext cx="5791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6777" indent="-456777" defTabSz="806852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200">
                <a:latin typeface="Gill Sans MT" panose="020B0502020104020203" pitchFamily="34" charset="0"/>
                <a:cs typeface="Calibri" panose="020F0502020204030204" pitchFamily="34" charset="0"/>
              </a:rPr>
              <a:t>Aroma!!!!</a:t>
            </a:r>
          </a:p>
          <a:p>
            <a:pPr marL="456777" indent="-456777" defTabSz="806852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320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456777" indent="-456777" defTabSz="806852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200">
                <a:highlight>
                  <a:srgbClr val="FFFF00"/>
                </a:highlight>
                <a:latin typeface="Gill Sans MT" panose="020B0502020104020203" pitchFamily="34" charset="0"/>
                <a:cs typeface="Calibri" panose="020F0502020204030204" pitchFamily="34" charset="0"/>
              </a:rPr>
              <a:t>Customized to type of customer and current challenges</a:t>
            </a:r>
          </a:p>
        </p:txBody>
      </p:sp>
    </p:spTree>
    <p:extLst>
      <p:ext uri="{BB962C8B-B14F-4D97-AF65-F5344CB8AC3E}">
        <p14:creationId xmlns:p14="http://schemas.microsoft.com/office/powerpoint/2010/main" val="128473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295D2DF-CED6-4994-8717-CEA25F9CAF09}"/>
              </a:ext>
            </a:extLst>
          </p:cNvPr>
          <p:cNvCxnSpPr>
            <a:cxnSpLocks/>
          </p:cNvCxnSpPr>
          <p:nvPr/>
        </p:nvCxnSpPr>
        <p:spPr>
          <a:xfrm>
            <a:off x="0" y="293615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5D23DCA-02B0-4A03-81B8-B2F3E25F4046}"/>
              </a:ext>
            </a:extLst>
          </p:cNvPr>
          <p:cNvCxnSpPr>
            <a:cxnSpLocks/>
          </p:cNvCxnSpPr>
          <p:nvPr/>
        </p:nvCxnSpPr>
        <p:spPr>
          <a:xfrm>
            <a:off x="0" y="894080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F879FD5F-8074-4455-B302-C211158D1E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4700" y="6143600"/>
            <a:ext cx="694907" cy="5847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02A95FE-4583-4122-AAFC-053FFFC9DE24}"/>
              </a:ext>
            </a:extLst>
          </p:cNvPr>
          <p:cNvSpPr/>
          <p:nvPr/>
        </p:nvSpPr>
        <p:spPr>
          <a:xfrm>
            <a:off x="1229359" y="293615"/>
            <a:ext cx="7010400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3200" err="1">
                <a:solidFill>
                  <a:srgbClr val="70BF41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Cool</a:t>
            </a:r>
            <a:r>
              <a:rPr lang="en-US" sz="3200" err="1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Zoom</a:t>
            </a:r>
            <a:r>
              <a:rPr lang="en-US" sz="320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 Carbonated Energy RTD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E1E9883-E46C-4E93-B709-ABC511E9EDF2}"/>
                  </a:ext>
                </a:extLst>
              </p:cNvPr>
              <p:cNvSpPr txBox="1"/>
              <p:nvPr/>
            </p:nvSpPr>
            <p:spPr>
              <a:xfrm>
                <a:off x="907676" y="2446504"/>
                <a:ext cx="3664324" cy="1885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/>
                <a:r>
                  <a:rPr lang="en-US" sz="1059" b="1">
                    <a:latin typeface="Calibri" panose="020F0502020204030204" pitchFamily="34" charset="0"/>
                    <a:cs typeface="Calibri" panose="020F0502020204030204" pitchFamily="34" charset="0"/>
                  </a:rPr>
                  <a:t>Serving Size:</a:t>
                </a:r>
                <a:r>
                  <a:rPr lang="en-US" sz="1059">
                    <a:latin typeface="Calibri" panose="020F0502020204030204" pitchFamily="34" charset="0"/>
                    <a:cs typeface="Calibri" panose="020F0502020204030204" pitchFamily="34" charset="0"/>
                  </a:rPr>
                  <a:t>	8 </a:t>
                </a:r>
                <a:r>
                  <a:rPr lang="en-US" sz="1059" err="1">
                    <a:latin typeface="Calibri" panose="020F0502020204030204" pitchFamily="34" charset="0"/>
                    <a:cs typeface="Calibri" panose="020F0502020204030204" pitchFamily="34" charset="0"/>
                  </a:rPr>
                  <a:t>fl</a:t>
                </a:r>
                <a:r>
                  <a:rPr lang="en-US" sz="1059">
                    <a:latin typeface="Calibri" panose="020F0502020204030204" pitchFamily="34" charset="0"/>
                    <a:cs typeface="Calibri" panose="020F0502020204030204" pitchFamily="34" charset="0"/>
                  </a:rPr>
                  <a:t> oz (2 servings in a 16 </a:t>
                </a:r>
                <a:r>
                  <a:rPr lang="en-US" sz="1059" err="1">
                    <a:latin typeface="Calibri" panose="020F0502020204030204" pitchFamily="34" charset="0"/>
                    <a:cs typeface="Calibri" panose="020F0502020204030204" pitchFamily="34" charset="0"/>
                  </a:rPr>
                  <a:t>fl</a:t>
                </a:r>
                <a:r>
                  <a:rPr lang="en-US" sz="1059">
                    <a:latin typeface="Calibri" panose="020F0502020204030204" pitchFamily="34" charset="0"/>
                    <a:cs typeface="Calibri" panose="020F0502020204030204" pitchFamily="34" charset="0"/>
                  </a:rPr>
                  <a:t> oz can)</a:t>
                </a:r>
              </a:p>
              <a:p>
                <a:pPr fontAlgn="base"/>
                <a:r>
                  <a:rPr lang="en-US" sz="1059" b="1">
                    <a:latin typeface="Calibri" panose="020F0502020204030204" pitchFamily="34" charset="0"/>
                    <a:cs typeface="Calibri" panose="020F0502020204030204" pitchFamily="34" charset="0"/>
                  </a:rPr>
                  <a:t>Sweeteners: </a:t>
                </a:r>
                <a:r>
                  <a:rPr lang="en-US" sz="1059">
                    <a:latin typeface="Calibri" panose="020F0502020204030204" pitchFamily="34" charset="0"/>
                    <a:cs typeface="Calibri" panose="020F0502020204030204" pitchFamily="34" charset="0"/>
                  </a:rPr>
                  <a:t>	Sucralose, </a:t>
                </a:r>
                <a:r>
                  <a:rPr lang="en-US" sz="1059" err="1">
                    <a:latin typeface="Calibri" panose="020F0502020204030204" pitchFamily="34" charset="0"/>
                    <a:cs typeface="Calibri" panose="020F0502020204030204" pitchFamily="34" charset="0"/>
                  </a:rPr>
                  <a:t>Acesulfame</a:t>
                </a:r>
                <a:r>
                  <a:rPr lang="en-US" sz="1059">
                    <a:latin typeface="Calibri" panose="020F0502020204030204" pitchFamily="34" charset="0"/>
                    <a:cs typeface="Calibri" panose="020F0502020204030204" pitchFamily="34" charset="0"/>
                  </a:rPr>
                  <a:t> K, &amp; Erythritol (1g)</a:t>
                </a:r>
              </a:p>
              <a:p>
                <a:pPr fontAlgn="base"/>
                <a:r>
                  <a:rPr lang="en-US" sz="1059" b="1">
                    <a:latin typeface="Calibri" panose="020F0502020204030204" pitchFamily="34" charset="0"/>
                    <a:cs typeface="Calibri" panose="020F0502020204030204" pitchFamily="34" charset="0"/>
                  </a:rPr>
                  <a:t>Calories:</a:t>
                </a:r>
                <a:r>
                  <a:rPr lang="en-US" sz="1059">
                    <a:latin typeface="Calibri" panose="020F0502020204030204" pitchFamily="34" charset="0"/>
                    <a:cs typeface="Calibri" panose="020F0502020204030204" pitchFamily="34" charset="0"/>
                  </a:rPr>
                  <a:t>	0</a:t>
                </a:r>
              </a:p>
              <a:p>
                <a:pPr fontAlgn="base"/>
                <a:r>
                  <a:rPr lang="en-US" sz="1059" b="1">
                    <a:latin typeface="Calibri" panose="020F0502020204030204" pitchFamily="34" charset="0"/>
                    <a:cs typeface="Calibri" panose="020F0502020204030204" pitchFamily="34" charset="0"/>
                  </a:rPr>
                  <a:t>Carbs/Sugars:	</a:t>
                </a:r>
                <a:r>
                  <a:rPr lang="en-US" sz="1059">
                    <a:latin typeface="Calibri" panose="020F0502020204030204" pitchFamily="34" charset="0"/>
                    <a:cs typeface="Calibri" panose="020F0502020204030204" pitchFamily="34" charset="0"/>
                  </a:rPr>
                  <a:t>2g/0g (1g Erythritol)</a:t>
                </a:r>
              </a:p>
              <a:p>
                <a:pPr fontAlgn="base"/>
                <a:r>
                  <a:rPr lang="en-US" sz="1059" b="1">
                    <a:latin typeface="Calibri" panose="020F0502020204030204" pitchFamily="34" charset="0"/>
                    <a:cs typeface="Calibri" panose="020F0502020204030204" pitchFamily="34" charset="0"/>
                  </a:rPr>
                  <a:t>Brix: </a:t>
                </a:r>
                <a:r>
                  <a:rPr lang="en-US" sz="1059">
                    <a:latin typeface="Calibri" panose="020F0502020204030204" pitchFamily="34" charset="0"/>
                    <a:cs typeface="Calibri" panose="020F0502020204030204" pitchFamily="34" charset="0"/>
                  </a:rPr>
                  <a:t>		~1.8</a:t>
                </a:r>
              </a:p>
              <a:p>
                <a:pPr fontAlgn="base"/>
                <a:r>
                  <a:rPr lang="en-US" sz="1059" b="1">
                    <a:latin typeface="Calibri" panose="020F0502020204030204" pitchFamily="34" charset="0"/>
                    <a:cs typeface="Calibri" panose="020F0502020204030204" pitchFamily="34" charset="0"/>
                  </a:rPr>
                  <a:t>pH:</a:t>
                </a:r>
                <a:r>
                  <a:rPr lang="en-US" sz="1059">
                    <a:latin typeface="Calibri" panose="020F0502020204030204" pitchFamily="34" charset="0"/>
                    <a:cs typeface="Calibri" panose="020F0502020204030204" pitchFamily="34" charset="0"/>
                  </a:rPr>
                  <a:t>		~3.5-3.6</a:t>
                </a:r>
              </a:p>
              <a:p>
                <a:pPr fontAlgn="base"/>
                <a:r>
                  <a:rPr lang="en-US" sz="1059" b="1">
                    <a:latin typeface="Calibri" panose="020F0502020204030204" pitchFamily="34" charset="0"/>
                    <a:cs typeface="Calibri" panose="020F0502020204030204" pitchFamily="34" charset="0"/>
                  </a:rPr>
                  <a:t>Carbonation: </a:t>
                </a:r>
                <a:r>
                  <a:rPr lang="en-US" sz="1059">
                    <a:latin typeface="Calibri" panose="020F0502020204030204" pitchFamily="34" charset="0"/>
                    <a:cs typeface="Calibri" panose="020F0502020204030204" pitchFamily="34" charset="0"/>
                  </a:rPr>
                  <a:t>	~3.0V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059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059">
                            <a:latin typeface="Cambria Math" panose="02040503050406030204" pitchFamily="18" charset="0"/>
                          </a:rPr>
                          <m:t>CO</m:t>
                        </m:r>
                      </m:e>
                      <m:sub>
                        <m:r>
                          <a:rPr lang="en-US" sz="1059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059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fontAlgn="base"/>
                <a:r>
                  <a:rPr lang="en-US" sz="1059" b="1">
                    <a:latin typeface="Calibri" panose="020F0502020204030204" pitchFamily="34" charset="0"/>
                    <a:cs typeface="Calibri" panose="020F0502020204030204" pitchFamily="34" charset="0"/>
                  </a:rPr>
                  <a:t>Process:</a:t>
                </a:r>
                <a:r>
                  <a:rPr lang="en-US" sz="1059">
                    <a:latin typeface="Calibri" panose="020F0502020204030204" pitchFamily="34" charset="0"/>
                    <a:cs typeface="Calibri" panose="020F0502020204030204" pitchFamily="34" charset="0"/>
                  </a:rPr>
                  <a:t>	Cold-Filled, Preserved (sorbic/benzoic acids)</a:t>
                </a:r>
              </a:p>
              <a:p>
                <a:pPr fontAlgn="base"/>
                <a:r>
                  <a:rPr lang="en-US" sz="1059" b="1">
                    <a:latin typeface="Calibri" panose="020F0502020204030204" pitchFamily="34" charset="0"/>
                    <a:cs typeface="Calibri" panose="020F0502020204030204" pitchFamily="34" charset="0"/>
                  </a:rPr>
                  <a:t>Functionals:</a:t>
                </a:r>
                <a:r>
                  <a:rPr lang="en-US" sz="1059">
                    <a:latin typeface="Calibri" panose="020F0502020204030204" pitchFamily="34" charset="0"/>
                    <a:cs typeface="Calibri" panose="020F0502020204030204" pitchFamily="34" charset="0"/>
                  </a:rPr>
                  <a:t>	‘Ultra’-Type Taurine (Added) Caffeine (70mg); 		</a:t>
                </a:r>
                <a:r>
                  <a:rPr lang="en-US" sz="1059" err="1">
                    <a:latin typeface="Calibri" panose="020F0502020204030204" pitchFamily="34" charset="0"/>
                    <a:cs typeface="Calibri" panose="020F0502020204030204" pitchFamily="34" charset="0"/>
                  </a:rPr>
                  <a:t>Vits</a:t>
                </a:r>
                <a:r>
                  <a:rPr lang="en-US" sz="1059">
                    <a:latin typeface="Calibri" panose="020F0502020204030204" pitchFamily="34" charset="0"/>
                    <a:cs typeface="Calibri" panose="020F0502020204030204" pitchFamily="34" charset="0"/>
                  </a:rPr>
                  <a:t> B3, 5, 6, 12 (100% DV); l-Carnitine, l-Tartrate, 		Inositol, Guarana, GRL, Panax Ginseng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E1E9883-E46C-4E93-B709-ABC511E9ED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676" y="2446504"/>
                <a:ext cx="3664324" cy="1885260"/>
              </a:xfrm>
              <a:prstGeom prst="rect">
                <a:avLst/>
              </a:prstGeom>
              <a:blipFill>
                <a:blip r:embed="rId3"/>
                <a:stretch>
                  <a:fillRect b="-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87A5F61A-5A56-421C-BCB5-16266C152A55}"/>
              </a:ext>
            </a:extLst>
          </p:cNvPr>
          <p:cNvSpPr txBox="1"/>
          <p:nvPr/>
        </p:nvSpPr>
        <p:spPr>
          <a:xfrm>
            <a:off x="4993514" y="2412767"/>
            <a:ext cx="2799164" cy="5810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06867" fontAlgn="base">
              <a:spcBef>
                <a:spcPct val="0"/>
              </a:spcBef>
              <a:spcAft>
                <a:spcPct val="0"/>
              </a:spcAft>
            </a:pPr>
            <a:r>
              <a:rPr lang="en-US" sz="1588" b="1">
                <a:latin typeface="Calibri" panose="020F0502020204030204" pitchFamily="34" charset="0"/>
                <a:cs typeface="Calibri" panose="020F0502020204030204" pitchFamily="34" charset="0"/>
              </a:rPr>
              <a:t>CO2 Energy Bev - Lemon Flavor</a:t>
            </a:r>
          </a:p>
          <a:p>
            <a:pPr defTabSz="806867" fontAlgn="base">
              <a:spcBef>
                <a:spcPct val="0"/>
              </a:spcBef>
              <a:spcAft>
                <a:spcPct val="0"/>
              </a:spcAft>
            </a:pPr>
            <a:r>
              <a:rPr lang="en-US" sz="1588" b="1">
                <a:latin typeface="Calibri" panose="020F0502020204030204" pitchFamily="34" charset="0"/>
                <a:cs typeface="Calibri" panose="020F0502020204030204" pitchFamily="34" charset="0"/>
              </a:rPr>
              <a:t>PR003190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C2CD1F-7447-49BA-8266-354CED611B54}"/>
              </a:ext>
            </a:extLst>
          </p:cNvPr>
          <p:cNvSpPr txBox="1"/>
          <p:nvPr/>
        </p:nvSpPr>
        <p:spPr>
          <a:xfrm>
            <a:off x="4929305" y="1306593"/>
            <a:ext cx="33453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Objective:</a:t>
            </a:r>
          </a:p>
          <a:p>
            <a:r>
              <a:rPr lang="en-US" altLang="en-US" sz="14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Demonstrate </a:t>
            </a:r>
            <a:r>
              <a:rPr lang="en-US" sz="1400" b="1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CoolZoom</a:t>
            </a:r>
            <a:r>
              <a:rPr lang="en-US" sz="14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® Powder Flavors</a:t>
            </a:r>
            <a:r>
              <a:rPr lang="en-US" altLang="en-US" sz="1200">
                <a:latin typeface="Calibri" panose="020F0502020204030204" pitchFamily="34" charset="0"/>
                <a:cs typeface="Calibri" panose="020F0502020204030204" pitchFamily="34" charset="0"/>
              </a:rPr>
              <a:t> in carbonated energy RTD’s</a:t>
            </a:r>
            <a:endParaRPr lang="en-US" sz="1200" b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D1484C-8B79-4E28-AA9E-90DFBBAAFF5C}"/>
              </a:ext>
            </a:extLst>
          </p:cNvPr>
          <p:cNvSpPr txBox="1"/>
          <p:nvPr/>
        </p:nvSpPr>
        <p:spPr>
          <a:xfrm>
            <a:off x="5031891" y="3117228"/>
            <a:ext cx="3242809" cy="581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059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Featuring Lemon </a:t>
            </a:r>
            <a:r>
              <a:rPr lang="en-US" sz="1059" b="1">
                <a:latin typeface="Calibri" panose="020F0502020204030204" pitchFamily="34" charset="0"/>
                <a:cs typeface="Calibri" panose="020F0502020204030204" pitchFamily="34" charset="0"/>
              </a:rPr>
              <a:t>Powder Flavors:</a:t>
            </a:r>
          </a:p>
          <a:p>
            <a:pPr fontAlgn="base"/>
            <a:r>
              <a:rPr lang="en-US" sz="1059" err="1">
                <a:latin typeface="Calibri" panose="020F0502020204030204" pitchFamily="34" charset="0"/>
                <a:cs typeface="Calibri" panose="020F0502020204030204" pitchFamily="34" charset="0"/>
              </a:rPr>
              <a:t>Ze</a:t>
            </a:r>
            <a:r>
              <a:rPr lang="en-US" sz="1059">
                <a:latin typeface="Calibri" panose="020F0502020204030204" pitchFamily="34" charset="0"/>
                <a:cs typeface="Calibri" panose="020F0502020204030204" pitchFamily="34" charset="0"/>
              </a:rPr>
              <a:t> Natural Lemon Flavor</a:t>
            </a:r>
          </a:p>
          <a:p>
            <a:pPr fontAlgn="base"/>
            <a:r>
              <a:rPr lang="en-US" sz="1059">
                <a:latin typeface="Calibri" panose="020F0502020204030204" pitchFamily="34" charset="0"/>
                <a:cs typeface="Calibri" panose="020F0502020204030204" pitchFamily="34" charset="0"/>
              </a:rPr>
              <a:t>FD&amp;C Yellow #5 for Color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4E9607-6BA3-4C8B-B9F3-9D86219EEE83}"/>
              </a:ext>
            </a:extLst>
          </p:cNvPr>
          <p:cNvSpPr txBox="1"/>
          <p:nvPr/>
        </p:nvSpPr>
        <p:spPr>
          <a:xfrm>
            <a:off x="4983430" y="4155127"/>
            <a:ext cx="3242809" cy="1396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6867" fontAlgn="base">
              <a:spcBef>
                <a:spcPct val="0"/>
              </a:spcBef>
              <a:spcAft>
                <a:spcPct val="0"/>
              </a:spcAft>
              <a:tabLst>
                <a:tab pos="1099636" algn="l"/>
              </a:tabLst>
            </a:pPr>
            <a:r>
              <a:rPr lang="en-US" sz="1059" b="1">
                <a:latin typeface="Calibri" panose="020F0502020204030204" pitchFamily="34" charset="0"/>
                <a:cs typeface="Calibri" panose="020F0502020204030204" pitchFamily="34" charset="0"/>
              </a:rPr>
              <a:t>Estimated Label: </a:t>
            </a:r>
          </a:p>
          <a:p>
            <a:pPr defTabSz="806867" fontAlgn="base">
              <a:spcBef>
                <a:spcPct val="0"/>
              </a:spcBef>
              <a:spcAft>
                <a:spcPct val="0"/>
              </a:spcAft>
              <a:tabLst>
                <a:tab pos="1099636" algn="l"/>
              </a:tabLst>
            </a:pPr>
            <a:r>
              <a:rPr lang="en-US" sz="1059">
                <a:latin typeface="Calibri" panose="020F0502020204030204" pitchFamily="34" charset="0"/>
                <a:cs typeface="Calibri" panose="020F0502020204030204" pitchFamily="34" charset="0"/>
              </a:rPr>
              <a:t>Carbonated Water, Citric Acid, Taurine, Erythritol, Sodium Citrate, Natural  Flavors, L-Carnitine, L-Tartrate, Potassium Sorbate, Caffeine, Sucralose, </a:t>
            </a:r>
            <a:r>
              <a:rPr lang="en-US" sz="1059" err="1">
                <a:latin typeface="Calibri" panose="020F0502020204030204" pitchFamily="34" charset="0"/>
                <a:cs typeface="Calibri" panose="020F0502020204030204" pitchFamily="34" charset="0"/>
              </a:rPr>
              <a:t>Acesulfame</a:t>
            </a:r>
            <a:r>
              <a:rPr lang="en-US" sz="1059">
                <a:latin typeface="Calibri" panose="020F0502020204030204" pitchFamily="34" charset="0"/>
                <a:cs typeface="Calibri" panose="020F0502020204030204" pitchFamily="34" charset="0"/>
              </a:rPr>
              <a:t> Potassium, Sodium Benzoate, Calcium Pantothenate, Niacinamide, Salt, Panax Ginseng Extract, Guarana Seed Extract, Inositol, </a:t>
            </a:r>
            <a:r>
              <a:rPr lang="en-US" sz="1059" err="1">
                <a:latin typeface="Calibri" panose="020F0502020204030204" pitchFamily="34" charset="0"/>
                <a:cs typeface="Calibri" panose="020F0502020204030204" pitchFamily="34" charset="0"/>
              </a:rPr>
              <a:t>Glucoronolactone</a:t>
            </a:r>
            <a:r>
              <a:rPr lang="en-US" sz="1059">
                <a:latin typeface="Calibri" panose="020F0502020204030204" pitchFamily="34" charset="0"/>
                <a:cs typeface="Calibri" panose="020F0502020204030204" pitchFamily="34" charset="0"/>
              </a:rPr>
              <a:t>, Pyridoxine Hydrochloride, FD&amp;C Yellow #5, Cyanocobalamin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43273C-B51E-42A9-A925-7C4548277CC6}"/>
              </a:ext>
            </a:extLst>
          </p:cNvPr>
          <p:cNvCxnSpPr>
            <a:cxnSpLocks/>
          </p:cNvCxnSpPr>
          <p:nvPr/>
        </p:nvCxnSpPr>
        <p:spPr>
          <a:xfrm>
            <a:off x="4727156" y="974912"/>
            <a:ext cx="10085" cy="49081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C0521F1-1F5F-4F83-8099-039BF2CD8BEE}"/>
              </a:ext>
            </a:extLst>
          </p:cNvPr>
          <p:cNvCxnSpPr>
            <a:cxnSpLocks/>
          </p:cNvCxnSpPr>
          <p:nvPr/>
        </p:nvCxnSpPr>
        <p:spPr>
          <a:xfrm>
            <a:off x="907677" y="2289362"/>
            <a:ext cx="73286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8325367-C4D3-4938-9C22-96EF45606A9D}"/>
              </a:ext>
            </a:extLst>
          </p:cNvPr>
          <p:cNvCxnSpPr>
            <a:cxnSpLocks/>
          </p:cNvCxnSpPr>
          <p:nvPr/>
        </p:nvCxnSpPr>
        <p:spPr>
          <a:xfrm>
            <a:off x="4727156" y="3902473"/>
            <a:ext cx="34990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3DB4785-65B8-418E-B35D-36889067F6E1}"/>
              </a:ext>
            </a:extLst>
          </p:cNvPr>
          <p:cNvSpPr txBox="1"/>
          <p:nvPr/>
        </p:nvSpPr>
        <p:spPr>
          <a:xfrm>
            <a:off x="907676" y="1391364"/>
            <a:ext cx="2441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06867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Carbonated Energy RTD</a:t>
            </a:r>
          </a:p>
        </p:txBody>
      </p:sp>
    </p:spTree>
    <p:extLst>
      <p:ext uri="{BB962C8B-B14F-4D97-AF65-F5344CB8AC3E}">
        <p14:creationId xmlns:p14="http://schemas.microsoft.com/office/powerpoint/2010/main" val="2682225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295D2DF-CED6-4994-8717-CEA25F9CAF09}"/>
              </a:ext>
            </a:extLst>
          </p:cNvPr>
          <p:cNvCxnSpPr>
            <a:cxnSpLocks/>
          </p:cNvCxnSpPr>
          <p:nvPr/>
        </p:nvCxnSpPr>
        <p:spPr>
          <a:xfrm>
            <a:off x="0" y="293615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5D23DCA-02B0-4A03-81B8-B2F3E25F4046}"/>
              </a:ext>
            </a:extLst>
          </p:cNvPr>
          <p:cNvCxnSpPr>
            <a:cxnSpLocks/>
          </p:cNvCxnSpPr>
          <p:nvPr/>
        </p:nvCxnSpPr>
        <p:spPr>
          <a:xfrm>
            <a:off x="0" y="894080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F879FD5F-8074-4455-B302-C211158D1E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4700" y="6143600"/>
            <a:ext cx="694907" cy="5847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02A95FE-4583-4122-AAFC-053FFFC9DE24}"/>
              </a:ext>
            </a:extLst>
          </p:cNvPr>
          <p:cNvSpPr/>
          <p:nvPr/>
        </p:nvSpPr>
        <p:spPr>
          <a:xfrm>
            <a:off x="1229359" y="293615"/>
            <a:ext cx="7010400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3200" err="1">
                <a:solidFill>
                  <a:srgbClr val="70BF41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Cool</a:t>
            </a:r>
            <a:r>
              <a:rPr lang="en-US" sz="3200" err="1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Zoom</a:t>
            </a:r>
            <a:r>
              <a:rPr lang="en-US" sz="320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 Carbonated Energy RTD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D1484C-8B79-4E28-AA9E-90DFBBAAFF5C}"/>
              </a:ext>
            </a:extLst>
          </p:cNvPr>
          <p:cNvSpPr txBox="1"/>
          <p:nvPr/>
        </p:nvSpPr>
        <p:spPr>
          <a:xfrm>
            <a:off x="4928903" y="3181784"/>
            <a:ext cx="3242809" cy="581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059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Featuring Lemon </a:t>
            </a:r>
            <a:r>
              <a:rPr lang="en-US" sz="1059" b="1">
                <a:latin typeface="Calibri" panose="020F0502020204030204" pitchFamily="34" charset="0"/>
                <a:cs typeface="Calibri" panose="020F0502020204030204" pitchFamily="34" charset="0"/>
              </a:rPr>
              <a:t>Powder Flavors:</a:t>
            </a:r>
          </a:p>
          <a:p>
            <a:pPr fontAlgn="base"/>
            <a:r>
              <a:rPr lang="en-US" sz="1059" err="1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Ze</a:t>
            </a:r>
            <a:r>
              <a:rPr lang="en-US" sz="1059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Natural Lemon Flavor</a:t>
            </a:r>
          </a:p>
          <a:p>
            <a:pPr fontAlgn="base"/>
            <a:r>
              <a:rPr lang="en-US" sz="1059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FD&amp;C Yellow #5 for Color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43273C-B51E-42A9-A925-7C4548277CC6}"/>
              </a:ext>
            </a:extLst>
          </p:cNvPr>
          <p:cNvCxnSpPr>
            <a:cxnSpLocks/>
          </p:cNvCxnSpPr>
          <p:nvPr/>
        </p:nvCxnSpPr>
        <p:spPr>
          <a:xfrm>
            <a:off x="4727156" y="974912"/>
            <a:ext cx="10085" cy="49081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C0521F1-1F5F-4F83-8099-039BF2CD8BEE}"/>
              </a:ext>
            </a:extLst>
          </p:cNvPr>
          <p:cNvCxnSpPr>
            <a:cxnSpLocks/>
          </p:cNvCxnSpPr>
          <p:nvPr/>
        </p:nvCxnSpPr>
        <p:spPr>
          <a:xfrm>
            <a:off x="907677" y="2289362"/>
            <a:ext cx="73286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8325367-C4D3-4938-9C22-96EF45606A9D}"/>
              </a:ext>
            </a:extLst>
          </p:cNvPr>
          <p:cNvCxnSpPr>
            <a:cxnSpLocks/>
          </p:cNvCxnSpPr>
          <p:nvPr/>
        </p:nvCxnSpPr>
        <p:spPr>
          <a:xfrm>
            <a:off x="4737241" y="4092043"/>
            <a:ext cx="34990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715BB46-4177-452D-B8A0-AEB980C2E513}"/>
              </a:ext>
            </a:extLst>
          </p:cNvPr>
          <p:cNvSpPr txBox="1"/>
          <p:nvPr/>
        </p:nvSpPr>
        <p:spPr>
          <a:xfrm>
            <a:off x="907676" y="2446505"/>
            <a:ext cx="3829564" cy="2211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059" b="1">
                <a:latin typeface="Calibri" panose="020F0502020204030204" pitchFamily="34" charset="0"/>
                <a:cs typeface="Calibri" panose="020F0502020204030204" pitchFamily="34" charset="0"/>
              </a:rPr>
              <a:t>Serving Size:</a:t>
            </a:r>
            <a:r>
              <a:rPr lang="en-US" sz="1059">
                <a:latin typeface="Calibri" panose="020F0502020204030204" pitchFamily="34" charset="0"/>
                <a:cs typeface="Calibri" panose="020F0502020204030204" pitchFamily="34" charset="0"/>
              </a:rPr>
              <a:t>	8 </a:t>
            </a:r>
            <a:r>
              <a:rPr lang="en-US" sz="1059" err="1">
                <a:latin typeface="Calibri" panose="020F0502020204030204" pitchFamily="34" charset="0"/>
                <a:cs typeface="Calibri" panose="020F0502020204030204" pitchFamily="34" charset="0"/>
              </a:rPr>
              <a:t>fl</a:t>
            </a:r>
            <a:r>
              <a:rPr lang="en-US" sz="1059">
                <a:latin typeface="Calibri" panose="020F0502020204030204" pitchFamily="34" charset="0"/>
                <a:cs typeface="Calibri" panose="020F0502020204030204" pitchFamily="34" charset="0"/>
              </a:rPr>
              <a:t> oz </a:t>
            </a:r>
          </a:p>
          <a:p>
            <a:pPr fontAlgn="base"/>
            <a:r>
              <a:rPr lang="en-US" sz="1059" b="1">
                <a:latin typeface="Calibri" panose="020F0502020204030204" pitchFamily="34" charset="0"/>
                <a:cs typeface="Calibri" panose="020F0502020204030204" pitchFamily="34" charset="0"/>
              </a:rPr>
              <a:t>Protein:	</a:t>
            </a:r>
            <a:r>
              <a:rPr lang="en-US" sz="1059">
                <a:latin typeface="Calibri" panose="020F0502020204030204" pitchFamily="34" charset="0"/>
                <a:cs typeface="Calibri" panose="020F0502020204030204" pitchFamily="34" charset="0"/>
              </a:rPr>
              <a:t>10g (WPI)</a:t>
            </a:r>
            <a:endParaRPr lang="en-US" sz="1059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/>
            <a:r>
              <a:rPr lang="en-US" sz="1059" b="1">
                <a:latin typeface="Calibri" panose="020F0502020204030204" pitchFamily="34" charset="0"/>
                <a:cs typeface="Calibri" panose="020F0502020204030204" pitchFamily="34" charset="0"/>
              </a:rPr>
              <a:t>Sweeteners: </a:t>
            </a:r>
            <a:r>
              <a:rPr lang="en-US" sz="1059">
                <a:latin typeface="Calibri" panose="020F0502020204030204" pitchFamily="34" charset="0"/>
                <a:cs typeface="Calibri" panose="020F0502020204030204" pitchFamily="34" charset="0"/>
              </a:rPr>
              <a:t>	Dextrose, Sucrose &amp; Sucralose</a:t>
            </a:r>
          </a:p>
          <a:p>
            <a:pPr fontAlgn="base"/>
            <a:r>
              <a:rPr lang="en-US" sz="1059" b="1">
                <a:latin typeface="Calibri" panose="020F0502020204030204" pitchFamily="34" charset="0"/>
                <a:cs typeface="Calibri" panose="020F0502020204030204" pitchFamily="34" charset="0"/>
              </a:rPr>
              <a:t>Calories:</a:t>
            </a:r>
            <a:r>
              <a:rPr lang="en-US" sz="1059">
                <a:latin typeface="Calibri" panose="020F0502020204030204" pitchFamily="34" charset="0"/>
                <a:cs typeface="Calibri" panose="020F0502020204030204" pitchFamily="34" charset="0"/>
              </a:rPr>
              <a:t>	80</a:t>
            </a:r>
          </a:p>
          <a:p>
            <a:pPr fontAlgn="base"/>
            <a:r>
              <a:rPr lang="en-US" sz="1059" b="1">
                <a:latin typeface="Calibri" panose="020F0502020204030204" pitchFamily="34" charset="0"/>
                <a:cs typeface="Calibri" panose="020F0502020204030204" pitchFamily="34" charset="0"/>
              </a:rPr>
              <a:t>Carbs/Sugars:	</a:t>
            </a:r>
            <a:r>
              <a:rPr lang="en-US" sz="1059">
                <a:latin typeface="Calibri" panose="020F0502020204030204" pitchFamily="34" charset="0"/>
                <a:cs typeface="Calibri" panose="020F0502020204030204" pitchFamily="34" charset="0"/>
              </a:rPr>
              <a:t>10g/9g</a:t>
            </a:r>
          </a:p>
          <a:p>
            <a:pPr fontAlgn="base"/>
            <a:r>
              <a:rPr lang="en-US" sz="1059" b="1">
                <a:latin typeface="Calibri" panose="020F0502020204030204" pitchFamily="34" charset="0"/>
                <a:cs typeface="Calibri" panose="020F0502020204030204" pitchFamily="34" charset="0"/>
              </a:rPr>
              <a:t>Brix: </a:t>
            </a:r>
            <a:r>
              <a:rPr lang="en-US" sz="1059">
                <a:latin typeface="Calibri" panose="020F0502020204030204" pitchFamily="34" charset="0"/>
                <a:cs typeface="Calibri" panose="020F0502020204030204" pitchFamily="34" charset="0"/>
              </a:rPr>
              <a:t>		~10.1</a:t>
            </a:r>
          </a:p>
          <a:p>
            <a:pPr fontAlgn="base"/>
            <a:r>
              <a:rPr lang="en-US" sz="1059" b="1">
                <a:latin typeface="Calibri" panose="020F0502020204030204" pitchFamily="34" charset="0"/>
                <a:cs typeface="Calibri" panose="020F0502020204030204" pitchFamily="34" charset="0"/>
              </a:rPr>
              <a:t>pH:</a:t>
            </a:r>
            <a:r>
              <a:rPr lang="en-US" sz="1059">
                <a:latin typeface="Calibri" panose="020F0502020204030204" pitchFamily="34" charset="0"/>
                <a:cs typeface="Calibri" panose="020F0502020204030204" pitchFamily="34" charset="0"/>
              </a:rPr>
              <a:t>		~3.20</a:t>
            </a:r>
          </a:p>
          <a:p>
            <a:pPr fontAlgn="base"/>
            <a:r>
              <a:rPr lang="en-US" sz="1059" b="1">
                <a:latin typeface="Calibri" panose="020F0502020204030204" pitchFamily="34" charset="0"/>
                <a:cs typeface="Calibri" panose="020F0502020204030204" pitchFamily="34" charset="0"/>
              </a:rPr>
              <a:t>Process:</a:t>
            </a:r>
            <a:r>
              <a:rPr lang="en-US" sz="1059">
                <a:latin typeface="Calibri" panose="020F0502020204030204" pitchFamily="34" charset="0"/>
                <a:cs typeface="Calibri" panose="020F0502020204030204" pitchFamily="34" charset="0"/>
              </a:rPr>
              <a:t>	Hot-Filled</a:t>
            </a:r>
          </a:p>
          <a:p>
            <a:pPr lvl="0" fontAlgn="base"/>
            <a:r>
              <a:rPr lang="en-US" sz="1059" b="1">
                <a:latin typeface="Calibri" panose="020F0502020204030204" pitchFamily="34" charset="0"/>
                <a:cs typeface="Calibri" panose="020F0502020204030204" pitchFamily="34" charset="0"/>
              </a:rPr>
              <a:t>Functionals:</a:t>
            </a:r>
            <a:r>
              <a:rPr lang="en-US" sz="1059">
                <a:latin typeface="Calibri" panose="020F0502020204030204" pitchFamily="34" charset="0"/>
                <a:cs typeface="Calibri" panose="020F0502020204030204" pitchFamily="34" charset="0"/>
              </a:rPr>
              <a:t>	Dextrose (5,000mg); (Added) Caffeine (60mg);</a:t>
            </a:r>
          </a:p>
          <a:p>
            <a:pPr lvl="0" fontAlgn="base"/>
            <a:r>
              <a:rPr lang="en-US" sz="1059">
                <a:latin typeface="Calibri" panose="020F0502020204030204" pitchFamily="34" charset="0"/>
                <a:cs typeface="Calibri" panose="020F0502020204030204" pitchFamily="34" charset="0"/>
              </a:rPr>
              <a:t>		BCAA’s 2:1:1 (200mg); </a:t>
            </a:r>
          </a:p>
          <a:p>
            <a:pPr lvl="0" fontAlgn="base"/>
            <a:r>
              <a:rPr lang="en-US" sz="1059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sz="1059" err="1">
                <a:latin typeface="Calibri" panose="020F0502020204030204" pitchFamily="34" charset="0"/>
                <a:cs typeface="Calibri" panose="020F0502020204030204" pitchFamily="34" charset="0"/>
              </a:rPr>
              <a:t>Vits</a:t>
            </a:r>
            <a:r>
              <a:rPr lang="en-US" sz="1059">
                <a:latin typeface="Calibri" panose="020F0502020204030204" pitchFamily="34" charset="0"/>
                <a:cs typeface="Calibri" panose="020F0502020204030204" pitchFamily="34" charset="0"/>
              </a:rPr>
              <a:t> B2,3,5,6,12 (100% DV)</a:t>
            </a:r>
          </a:p>
          <a:p>
            <a:pPr lvl="0" fontAlgn="base"/>
            <a:r>
              <a:rPr lang="en-US" sz="1059">
                <a:latin typeface="Calibri" panose="020F0502020204030204" pitchFamily="34" charset="0"/>
                <a:cs typeface="Calibri" panose="020F0502020204030204" pitchFamily="34" charset="0"/>
              </a:rPr>
              <a:t>		90mg Sodium; 30mg Potassium</a:t>
            </a:r>
          </a:p>
          <a:p>
            <a:pPr lvl="0" fontAlgn="base"/>
            <a:endParaRPr lang="en-US" sz="1059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C0CEEB-A897-463F-B54A-0AE7AEDE619E}"/>
              </a:ext>
            </a:extLst>
          </p:cNvPr>
          <p:cNvSpPr txBox="1"/>
          <p:nvPr/>
        </p:nvSpPr>
        <p:spPr>
          <a:xfrm>
            <a:off x="864614" y="1338402"/>
            <a:ext cx="2192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06867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Protein + Energy RTD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34DBDBD-D4EB-46DE-A3A5-D2EE5D46C0B1}"/>
              </a:ext>
            </a:extLst>
          </p:cNvPr>
          <p:cNvSpPr txBox="1"/>
          <p:nvPr/>
        </p:nvSpPr>
        <p:spPr>
          <a:xfrm>
            <a:off x="4920928" y="2447718"/>
            <a:ext cx="3387979" cy="5810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06867" fontAlgn="base">
              <a:spcBef>
                <a:spcPct val="0"/>
              </a:spcBef>
              <a:spcAft>
                <a:spcPct val="0"/>
              </a:spcAft>
            </a:pPr>
            <a:r>
              <a:rPr lang="en-US" sz="1588" b="1">
                <a:latin typeface="Calibri" panose="020F0502020204030204" pitchFamily="34" charset="0"/>
                <a:cs typeface="Calibri" panose="020F0502020204030204" pitchFamily="34" charset="0"/>
              </a:rPr>
              <a:t>Tropical Punch </a:t>
            </a:r>
            <a:r>
              <a:rPr lang="en-US" sz="1588" b="1" err="1">
                <a:latin typeface="Calibri" panose="020F0502020204030204" pitchFamily="34" charset="0"/>
                <a:cs typeface="Calibri" panose="020F0502020204030204" pitchFamily="34" charset="0"/>
              </a:rPr>
              <a:t>Flv</a:t>
            </a:r>
            <a:r>
              <a:rPr lang="en-US" sz="1588" b="1">
                <a:latin typeface="Calibri" panose="020F0502020204030204" pitchFamily="34" charset="0"/>
                <a:cs typeface="Calibri" panose="020F0502020204030204" pitchFamily="34" charset="0"/>
              </a:rPr>
              <a:t> Protein-Energy RTD</a:t>
            </a:r>
          </a:p>
          <a:p>
            <a:pPr defTabSz="806867" fontAlgn="base">
              <a:spcBef>
                <a:spcPct val="0"/>
              </a:spcBef>
              <a:spcAft>
                <a:spcPct val="0"/>
              </a:spcAft>
            </a:pPr>
            <a:r>
              <a:rPr lang="en-US" sz="1588" b="1">
                <a:latin typeface="Calibri" panose="020F0502020204030204" pitchFamily="34" charset="0"/>
                <a:cs typeface="Calibri" panose="020F0502020204030204" pitchFamily="34" charset="0"/>
              </a:rPr>
              <a:t>PR002936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4ED3005-7B05-484D-827B-03FE9D396010}"/>
              </a:ext>
            </a:extLst>
          </p:cNvPr>
          <p:cNvSpPr txBox="1"/>
          <p:nvPr/>
        </p:nvSpPr>
        <p:spPr>
          <a:xfrm>
            <a:off x="4993514" y="4358684"/>
            <a:ext cx="3242809" cy="1396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6867" fontAlgn="base">
              <a:spcBef>
                <a:spcPct val="0"/>
              </a:spcBef>
              <a:spcAft>
                <a:spcPct val="0"/>
              </a:spcAft>
              <a:tabLst>
                <a:tab pos="1099636" algn="l"/>
              </a:tabLst>
            </a:pPr>
            <a:r>
              <a:rPr lang="en-US" sz="1059" b="1">
                <a:latin typeface="Calibri" panose="020F0502020204030204" pitchFamily="34" charset="0"/>
                <a:cs typeface="Calibri" panose="020F0502020204030204" pitchFamily="34" charset="0"/>
              </a:rPr>
              <a:t>Estimated Label: </a:t>
            </a:r>
          </a:p>
          <a:p>
            <a:pPr defTabSz="806867" fontAlgn="base">
              <a:spcBef>
                <a:spcPct val="0"/>
              </a:spcBef>
              <a:spcAft>
                <a:spcPct val="0"/>
              </a:spcAft>
              <a:tabLst>
                <a:tab pos="1099636" algn="l"/>
              </a:tabLst>
            </a:pPr>
            <a:r>
              <a:rPr lang="en-US" sz="1059">
                <a:latin typeface="Calibri" panose="020F0502020204030204" pitchFamily="34" charset="0"/>
                <a:cs typeface="Calibri" panose="020F0502020204030204" pitchFamily="34" charset="0"/>
              </a:rPr>
              <a:t>Water, Whey Protein Isolate, Dextrose, Sucrose, Citric Acid, Sodium Citrate, Natural and Artificial Flavors, </a:t>
            </a:r>
          </a:p>
          <a:p>
            <a:pPr defTabSz="806867" fontAlgn="base">
              <a:spcBef>
                <a:spcPct val="0"/>
              </a:spcBef>
              <a:spcAft>
                <a:spcPct val="0"/>
              </a:spcAft>
              <a:tabLst>
                <a:tab pos="1099636" algn="l"/>
              </a:tabLst>
            </a:pPr>
            <a:r>
              <a:rPr lang="en-US" sz="1059">
                <a:latin typeface="Calibri" panose="020F0502020204030204" pitchFamily="34" charset="0"/>
                <a:cs typeface="Calibri" panose="020F0502020204030204" pitchFamily="34" charset="0"/>
              </a:rPr>
              <a:t>BCAA Blend (Leucine, Isoleucine, Valine), Malic Acid, Potassium Citrate, Salt, Caffeine, Sucralose, Calcium Pantothenate, Niacinamide, Guar Gum, Pyridoxine Hydrochloride, FD&amp;C Red #40, Riboflavin, Cyanocobalamin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1349AD0-C62A-403F-8A8A-F862E1D35E12}"/>
              </a:ext>
            </a:extLst>
          </p:cNvPr>
          <p:cNvSpPr txBox="1"/>
          <p:nvPr/>
        </p:nvSpPr>
        <p:spPr>
          <a:xfrm>
            <a:off x="4865375" y="1218685"/>
            <a:ext cx="349908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Objective:</a:t>
            </a:r>
          </a:p>
          <a:p>
            <a:r>
              <a:rPr lang="en-US" altLang="en-US" sz="14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Demonstrate </a:t>
            </a:r>
            <a:r>
              <a:rPr lang="en-US" sz="1400" b="1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CoolZoom</a:t>
            </a:r>
            <a:r>
              <a:rPr lang="en-US" sz="14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® Powder Flavors</a:t>
            </a:r>
            <a:r>
              <a:rPr lang="en-US" altLang="en-US" sz="14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 clear protein RTD with a sports/energy spin</a:t>
            </a:r>
            <a:endParaRPr lang="en-US" sz="14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065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295D2DF-CED6-4994-8717-CEA25F9CAF09}"/>
              </a:ext>
            </a:extLst>
          </p:cNvPr>
          <p:cNvCxnSpPr>
            <a:cxnSpLocks/>
          </p:cNvCxnSpPr>
          <p:nvPr/>
        </p:nvCxnSpPr>
        <p:spPr>
          <a:xfrm>
            <a:off x="0" y="293615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5D23DCA-02B0-4A03-81B8-B2F3E25F4046}"/>
              </a:ext>
            </a:extLst>
          </p:cNvPr>
          <p:cNvCxnSpPr>
            <a:cxnSpLocks/>
          </p:cNvCxnSpPr>
          <p:nvPr/>
        </p:nvCxnSpPr>
        <p:spPr>
          <a:xfrm>
            <a:off x="0" y="894080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F879FD5F-8074-4455-B302-C211158D1E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4700" y="6143600"/>
            <a:ext cx="694907" cy="5847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02A95FE-4583-4122-AAFC-053FFFC9DE24}"/>
              </a:ext>
            </a:extLst>
          </p:cNvPr>
          <p:cNvSpPr/>
          <p:nvPr/>
        </p:nvSpPr>
        <p:spPr>
          <a:xfrm>
            <a:off x="1229359" y="293615"/>
            <a:ext cx="7010400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3200" err="1">
                <a:solidFill>
                  <a:srgbClr val="70BF41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Cool</a:t>
            </a:r>
            <a:r>
              <a:rPr lang="en-US" sz="3200" err="1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Zoom</a:t>
            </a:r>
            <a:r>
              <a:rPr lang="en-US" sz="320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 Cold Brew Coffee Latte RTD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43273C-B51E-42A9-A925-7C4548277CC6}"/>
              </a:ext>
            </a:extLst>
          </p:cNvPr>
          <p:cNvCxnSpPr>
            <a:cxnSpLocks/>
          </p:cNvCxnSpPr>
          <p:nvPr/>
        </p:nvCxnSpPr>
        <p:spPr>
          <a:xfrm>
            <a:off x="4727156" y="974912"/>
            <a:ext cx="10085" cy="49081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C0521F1-1F5F-4F83-8099-039BF2CD8BEE}"/>
              </a:ext>
            </a:extLst>
          </p:cNvPr>
          <p:cNvCxnSpPr>
            <a:cxnSpLocks/>
          </p:cNvCxnSpPr>
          <p:nvPr/>
        </p:nvCxnSpPr>
        <p:spPr>
          <a:xfrm>
            <a:off x="907677" y="2289362"/>
            <a:ext cx="73286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8325367-C4D3-4938-9C22-96EF45606A9D}"/>
              </a:ext>
            </a:extLst>
          </p:cNvPr>
          <p:cNvCxnSpPr>
            <a:cxnSpLocks/>
          </p:cNvCxnSpPr>
          <p:nvPr/>
        </p:nvCxnSpPr>
        <p:spPr>
          <a:xfrm>
            <a:off x="4737241" y="4092043"/>
            <a:ext cx="34990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0216A07-04D0-4D6E-8CC7-279AD46E8939}"/>
              </a:ext>
            </a:extLst>
          </p:cNvPr>
          <p:cNvSpPr txBox="1"/>
          <p:nvPr/>
        </p:nvSpPr>
        <p:spPr>
          <a:xfrm>
            <a:off x="4993514" y="2465425"/>
            <a:ext cx="3078471" cy="5810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06867" fontAlgn="base">
              <a:spcBef>
                <a:spcPct val="0"/>
              </a:spcBef>
              <a:spcAft>
                <a:spcPct val="0"/>
              </a:spcAft>
            </a:pPr>
            <a:r>
              <a:rPr lang="en-US" sz="1588" b="1">
                <a:latin typeface="Calibri" panose="020F0502020204030204" pitchFamily="34" charset="0"/>
                <a:cs typeface="Calibri" panose="020F0502020204030204" pitchFamily="34" charset="0"/>
              </a:rPr>
              <a:t>Salted Caramel Flavor Coffee Latte</a:t>
            </a:r>
          </a:p>
          <a:p>
            <a:pPr defTabSz="806867" fontAlgn="base">
              <a:spcBef>
                <a:spcPct val="0"/>
              </a:spcBef>
              <a:spcAft>
                <a:spcPct val="0"/>
              </a:spcAft>
            </a:pPr>
            <a:r>
              <a:rPr lang="en-US" sz="1588" b="1">
                <a:latin typeface="Calibri" panose="020F0502020204030204" pitchFamily="34" charset="0"/>
                <a:cs typeface="Calibri" panose="020F0502020204030204" pitchFamily="34" charset="0"/>
              </a:rPr>
              <a:t>PR003020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1FD44C4-FC10-4FF6-9396-375267C7DA0F}"/>
              </a:ext>
            </a:extLst>
          </p:cNvPr>
          <p:cNvSpPr txBox="1"/>
          <p:nvPr/>
        </p:nvSpPr>
        <p:spPr>
          <a:xfrm>
            <a:off x="907676" y="1447471"/>
            <a:ext cx="2802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06867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Cold Brew Coffee Latte RTD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4CCC929-4017-48C3-8EC7-4D40124350A1}"/>
              </a:ext>
            </a:extLst>
          </p:cNvPr>
          <p:cNvSpPr txBox="1"/>
          <p:nvPr/>
        </p:nvSpPr>
        <p:spPr>
          <a:xfrm>
            <a:off x="907676" y="2446505"/>
            <a:ext cx="3829564" cy="2537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tabLst>
                <a:tab pos="903523" algn="l"/>
              </a:tabLst>
            </a:pPr>
            <a:r>
              <a:rPr lang="en-US" sz="1059" b="1">
                <a:latin typeface="Calibri" panose="020F0502020204030204" pitchFamily="34" charset="0"/>
                <a:cs typeface="Calibri" panose="020F0502020204030204" pitchFamily="34" charset="0"/>
              </a:rPr>
              <a:t>Serving Size:</a:t>
            </a:r>
            <a:r>
              <a:rPr lang="en-US" sz="1059">
                <a:latin typeface="Calibri" panose="020F0502020204030204" pitchFamily="34" charset="0"/>
                <a:cs typeface="Calibri" panose="020F0502020204030204" pitchFamily="34" charset="0"/>
              </a:rPr>
              <a:t>	13.7 oz/450ml </a:t>
            </a:r>
          </a:p>
          <a:p>
            <a:pPr fontAlgn="base">
              <a:tabLst>
                <a:tab pos="903523" algn="l"/>
              </a:tabLst>
            </a:pPr>
            <a:r>
              <a:rPr lang="en-US" sz="1059" b="1">
                <a:latin typeface="Calibri" panose="020F0502020204030204" pitchFamily="34" charset="0"/>
                <a:cs typeface="Calibri" panose="020F0502020204030204" pitchFamily="34" charset="0"/>
              </a:rPr>
              <a:t>Coffee Source:</a:t>
            </a:r>
            <a:r>
              <a:rPr lang="en-US" sz="1059">
                <a:latin typeface="Calibri" panose="020F0502020204030204" pitchFamily="34" charset="0"/>
                <a:cs typeface="Calibri" panose="020F0502020204030204" pitchFamily="34" charset="0"/>
              </a:rPr>
              <a:t>	Cold Brew Coffee Extract</a:t>
            </a:r>
          </a:p>
          <a:p>
            <a:pPr fontAlgn="base">
              <a:tabLst>
                <a:tab pos="903523" algn="l"/>
              </a:tabLst>
            </a:pPr>
            <a:r>
              <a:rPr lang="en-US" sz="1059" b="1">
                <a:latin typeface="Calibri" panose="020F0502020204030204" pitchFamily="34" charset="0"/>
                <a:cs typeface="Calibri" panose="020F0502020204030204" pitchFamily="34" charset="0"/>
              </a:rPr>
              <a:t>Milk Source:</a:t>
            </a:r>
            <a:r>
              <a:rPr lang="en-US" sz="1059">
                <a:latin typeface="Calibri" panose="020F0502020204030204" pitchFamily="34" charset="0"/>
                <a:cs typeface="Calibri" panose="020F0502020204030204" pitchFamily="34" charset="0"/>
              </a:rPr>
              <a:t>	Reduced Fat Milk @ ~50%</a:t>
            </a:r>
          </a:p>
          <a:p>
            <a:pPr fontAlgn="base">
              <a:tabLst>
                <a:tab pos="903523" algn="l"/>
              </a:tabLst>
            </a:pPr>
            <a:r>
              <a:rPr lang="en-US" sz="1059" b="1">
                <a:latin typeface="Calibri" panose="020F0502020204030204" pitchFamily="34" charset="0"/>
                <a:cs typeface="Calibri" panose="020F0502020204030204" pitchFamily="34" charset="0"/>
              </a:rPr>
              <a:t>Sweetener:</a:t>
            </a:r>
            <a:r>
              <a:rPr lang="en-US" sz="1059">
                <a:latin typeface="Calibri" panose="020F0502020204030204" pitchFamily="34" charset="0"/>
                <a:cs typeface="Calibri" panose="020F0502020204030204" pitchFamily="34" charset="0"/>
              </a:rPr>
              <a:t>	Sucrose, Stevia</a:t>
            </a:r>
          </a:p>
          <a:p>
            <a:pPr fontAlgn="base">
              <a:tabLst>
                <a:tab pos="903523" algn="l"/>
              </a:tabLst>
            </a:pPr>
            <a:r>
              <a:rPr lang="en-US" sz="1059" b="1">
                <a:latin typeface="Calibri" panose="020F0502020204030204" pitchFamily="34" charset="0"/>
                <a:cs typeface="Calibri" panose="020F0502020204030204" pitchFamily="34" charset="0"/>
              </a:rPr>
              <a:t>Calories:</a:t>
            </a:r>
            <a:r>
              <a:rPr lang="en-US" sz="1059">
                <a:latin typeface="Calibri" panose="020F0502020204030204" pitchFamily="34" charset="0"/>
                <a:cs typeface="Calibri" panose="020F0502020204030204" pitchFamily="34" charset="0"/>
              </a:rPr>
              <a:t>	190</a:t>
            </a:r>
          </a:p>
          <a:p>
            <a:pPr fontAlgn="base">
              <a:tabLst>
                <a:tab pos="903523" algn="l"/>
              </a:tabLst>
            </a:pPr>
            <a:r>
              <a:rPr lang="en-US" sz="1059" b="1">
                <a:latin typeface="Calibri" panose="020F0502020204030204" pitchFamily="34" charset="0"/>
                <a:cs typeface="Calibri" panose="020F0502020204030204" pitchFamily="34" charset="0"/>
              </a:rPr>
              <a:t>Fat:</a:t>
            </a:r>
            <a:r>
              <a:rPr lang="en-US" sz="1059">
                <a:latin typeface="Calibri" panose="020F0502020204030204" pitchFamily="34" charset="0"/>
                <a:cs typeface="Calibri" panose="020F0502020204030204" pitchFamily="34" charset="0"/>
              </a:rPr>
              <a:t>	4g</a:t>
            </a:r>
          </a:p>
          <a:p>
            <a:pPr fontAlgn="base">
              <a:tabLst>
                <a:tab pos="903523" algn="l"/>
              </a:tabLst>
            </a:pPr>
            <a:r>
              <a:rPr lang="en-US" sz="1059" b="1">
                <a:latin typeface="Calibri" panose="020F0502020204030204" pitchFamily="34" charset="0"/>
                <a:cs typeface="Calibri" panose="020F0502020204030204" pitchFamily="34" charset="0"/>
              </a:rPr>
              <a:t>Sodium:</a:t>
            </a:r>
            <a:r>
              <a:rPr lang="en-US" sz="1059">
                <a:latin typeface="Calibri" panose="020F0502020204030204" pitchFamily="34" charset="0"/>
                <a:cs typeface="Calibri" panose="020F0502020204030204" pitchFamily="34" charset="0"/>
              </a:rPr>
              <a:t>	190mg</a:t>
            </a:r>
          </a:p>
          <a:p>
            <a:pPr fontAlgn="base">
              <a:tabLst>
                <a:tab pos="903523" algn="l"/>
              </a:tabLst>
            </a:pPr>
            <a:r>
              <a:rPr lang="en-US" sz="1059" b="1">
                <a:latin typeface="Calibri" panose="020F0502020204030204" pitchFamily="34" charset="0"/>
                <a:cs typeface="Calibri" panose="020F0502020204030204" pitchFamily="34" charset="0"/>
              </a:rPr>
              <a:t>Total Carbs:</a:t>
            </a:r>
            <a:r>
              <a:rPr lang="en-US" sz="1059">
                <a:latin typeface="Calibri" panose="020F0502020204030204" pitchFamily="34" charset="0"/>
                <a:cs typeface="Calibri" panose="020F0502020204030204" pitchFamily="34" charset="0"/>
              </a:rPr>
              <a:t>	32g</a:t>
            </a:r>
          </a:p>
          <a:p>
            <a:pPr fontAlgn="base">
              <a:tabLst>
                <a:tab pos="903523" algn="l"/>
              </a:tabLst>
            </a:pPr>
            <a:r>
              <a:rPr lang="en-US" sz="1059" b="1">
                <a:latin typeface="Calibri" panose="020F0502020204030204" pitchFamily="34" charset="0"/>
                <a:cs typeface="Calibri" panose="020F0502020204030204" pitchFamily="34" charset="0"/>
              </a:rPr>
              <a:t>Total Sugars:</a:t>
            </a:r>
            <a:r>
              <a:rPr lang="en-US" sz="1059">
                <a:latin typeface="Calibri" panose="020F0502020204030204" pitchFamily="34" charset="0"/>
                <a:cs typeface="Calibri" panose="020F0502020204030204" pitchFamily="34" charset="0"/>
              </a:rPr>
              <a:t>	29g</a:t>
            </a:r>
          </a:p>
          <a:p>
            <a:pPr fontAlgn="base">
              <a:tabLst>
                <a:tab pos="903523" algn="l"/>
              </a:tabLst>
            </a:pPr>
            <a:r>
              <a:rPr lang="en-US" sz="1059">
                <a:latin typeface="Calibri" panose="020F0502020204030204" pitchFamily="34" charset="0"/>
                <a:cs typeface="Calibri" panose="020F0502020204030204" pitchFamily="34" charset="0"/>
              </a:rPr>
              <a:t>(Added) 	19g</a:t>
            </a:r>
          </a:p>
          <a:p>
            <a:pPr fontAlgn="base">
              <a:tabLst>
                <a:tab pos="903523" algn="l"/>
              </a:tabLst>
            </a:pPr>
            <a:r>
              <a:rPr lang="en-US" sz="1059" b="1">
                <a:latin typeface="Calibri" panose="020F0502020204030204" pitchFamily="34" charset="0"/>
                <a:cs typeface="Calibri" panose="020F0502020204030204" pitchFamily="34" charset="0"/>
              </a:rPr>
              <a:t>Protein:</a:t>
            </a:r>
            <a:r>
              <a:rPr lang="en-US" sz="1059">
                <a:latin typeface="Calibri" panose="020F0502020204030204" pitchFamily="34" charset="0"/>
                <a:cs typeface="Calibri" panose="020F0502020204030204" pitchFamily="34" charset="0"/>
              </a:rPr>
              <a:t>	8g</a:t>
            </a:r>
          </a:p>
          <a:p>
            <a:pPr fontAlgn="base">
              <a:tabLst>
                <a:tab pos="903523" algn="l"/>
              </a:tabLst>
            </a:pPr>
            <a:r>
              <a:rPr lang="en-US" sz="1059" b="1">
                <a:latin typeface="Calibri" panose="020F0502020204030204" pitchFamily="34" charset="0"/>
                <a:cs typeface="Calibri" panose="020F0502020204030204" pitchFamily="34" charset="0"/>
              </a:rPr>
              <a:t>Caffeine:</a:t>
            </a:r>
            <a:r>
              <a:rPr lang="en-US" sz="1059">
                <a:latin typeface="Calibri" panose="020F0502020204030204" pitchFamily="34" charset="0"/>
                <a:cs typeface="Calibri" panose="020F0502020204030204" pitchFamily="34" charset="0"/>
              </a:rPr>
              <a:t>	90mg (all from coffee)</a:t>
            </a:r>
          </a:p>
          <a:p>
            <a:pPr fontAlgn="base">
              <a:tabLst>
                <a:tab pos="903523" algn="l"/>
              </a:tabLst>
            </a:pPr>
            <a:r>
              <a:rPr lang="en-US" sz="1059" b="1">
                <a:latin typeface="Calibri" panose="020F0502020204030204" pitchFamily="34" charset="0"/>
                <a:cs typeface="Calibri" panose="020F0502020204030204" pitchFamily="34" charset="0"/>
              </a:rPr>
              <a:t>Stabilizer:</a:t>
            </a:r>
            <a:r>
              <a:rPr lang="en-US" sz="1059">
                <a:latin typeface="Calibri" panose="020F0502020204030204" pitchFamily="34" charset="0"/>
                <a:cs typeface="Calibri" panose="020F0502020204030204" pitchFamily="34" charset="0"/>
              </a:rPr>
              <a:t>	DKP &amp; pH Adjustment (no gums)</a:t>
            </a:r>
          </a:p>
          <a:p>
            <a:pPr fontAlgn="base">
              <a:tabLst>
                <a:tab pos="903523" algn="l"/>
              </a:tabLst>
            </a:pPr>
            <a:r>
              <a:rPr lang="en-US" sz="1059" b="1">
                <a:latin typeface="Calibri" panose="020F0502020204030204" pitchFamily="34" charset="0"/>
                <a:cs typeface="Calibri" panose="020F0502020204030204" pitchFamily="34" charset="0"/>
              </a:rPr>
              <a:t>Process:</a:t>
            </a:r>
            <a:r>
              <a:rPr lang="en-US" sz="1059">
                <a:latin typeface="Calibri" panose="020F0502020204030204" pitchFamily="34" charset="0"/>
                <a:cs typeface="Calibri" panose="020F0502020204030204" pitchFamily="34" charset="0"/>
              </a:rPr>
              <a:t>	Retort Sterilized</a:t>
            </a:r>
          </a:p>
          <a:p>
            <a:pPr fontAlgn="base">
              <a:tabLst>
                <a:tab pos="903523" algn="l"/>
              </a:tabLst>
            </a:pPr>
            <a:endParaRPr lang="en-US" sz="1059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55AFD0A-9A53-4A17-AC55-6D5F6BB639E5}"/>
              </a:ext>
            </a:extLst>
          </p:cNvPr>
          <p:cNvSpPr txBox="1"/>
          <p:nvPr/>
        </p:nvSpPr>
        <p:spPr>
          <a:xfrm>
            <a:off x="4993514" y="1294995"/>
            <a:ext cx="3589244" cy="794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Objective:</a:t>
            </a:r>
          </a:p>
          <a:p>
            <a:r>
              <a:rPr lang="en-US" altLang="en-US" sz="14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Demonstrate </a:t>
            </a:r>
            <a:r>
              <a:rPr lang="en-US" sz="1400" b="1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CoolZoom</a:t>
            </a:r>
            <a:r>
              <a:rPr lang="en-US" sz="14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® Powder Flavors</a:t>
            </a:r>
            <a:r>
              <a:rPr lang="en-US" altLang="en-US" sz="14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retorted coffee RTD’s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86FC0A1-1F73-413B-80B0-4418BD777688}"/>
              </a:ext>
            </a:extLst>
          </p:cNvPr>
          <p:cNvSpPr txBox="1"/>
          <p:nvPr/>
        </p:nvSpPr>
        <p:spPr>
          <a:xfrm>
            <a:off x="5031891" y="3176839"/>
            <a:ext cx="3242809" cy="581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059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Featuring </a:t>
            </a:r>
            <a:r>
              <a:rPr lang="en-US" sz="1059" b="1">
                <a:latin typeface="Calibri" panose="020F0502020204030204" pitchFamily="34" charset="0"/>
                <a:cs typeface="Calibri" panose="020F0502020204030204" pitchFamily="34" charset="0"/>
              </a:rPr>
              <a:t>Flavors:</a:t>
            </a:r>
          </a:p>
          <a:p>
            <a:pPr fontAlgn="base"/>
            <a:r>
              <a:rPr lang="en-US" sz="1059" err="1">
                <a:latin typeface="Calibri" panose="020F0502020204030204" pitchFamily="34" charset="0"/>
                <a:cs typeface="Calibri" panose="020F0502020204030204" pitchFamily="34" charset="0"/>
              </a:rPr>
              <a:t>Ze</a:t>
            </a:r>
            <a:r>
              <a:rPr lang="en-US" sz="1059">
                <a:latin typeface="Calibri" panose="020F0502020204030204" pitchFamily="34" charset="0"/>
                <a:cs typeface="Calibri" panose="020F0502020204030204" pitchFamily="34" charset="0"/>
              </a:rPr>
              <a:t> Natural Salted Caramel Coffee Type Flavor</a:t>
            </a:r>
          </a:p>
          <a:p>
            <a:pPr fontAlgn="base"/>
            <a:r>
              <a:rPr lang="en-US" sz="1059">
                <a:latin typeface="Calibri" panose="020F0502020204030204" pitchFamily="34" charset="0"/>
                <a:cs typeface="Calibri" panose="020F0502020204030204" pitchFamily="34" charset="0"/>
              </a:rPr>
              <a:t>Natural Dairy Enhancer Flavor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EF86B86-15DB-46F8-B654-396AF07812F6}"/>
              </a:ext>
            </a:extLst>
          </p:cNvPr>
          <p:cNvSpPr txBox="1"/>
          <p:nvPr/>
        </p:nvSpPr>
        <p:spPr>
          <a:xfrm>
            <a:off x="4993514" y="4358684"/>
            <a:ext cx="3242809" cy="744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6867" fontAlgn="base">
              <a:spcBef>
                <a:spcPct val="0"/>
              </a:spcBef>
              <a:spcAft>
                <a:spcPct val="0"/>
              </a:spcAft>
              <a:tabLst>
                <a:tab pos="1099636" algn="l"/>
              </a:tabLst>
            </a:pPr>
            <a:r>
              <a:rPr lang="en-US" sz="1059" b="1">
                <a:latin typeface="Calibri" panose="020F0502020204030204" pitchFamily="34" charset="0"/>
                <a:cs typeface="Calibri" panose="020F0502020204030204" pitchFamily="34" charset="0"/>
              </a:rPr>
              <a:t>Estimated Label: </a:t>
            </a:r>
          </a:p>
          <a:p>
            <a:pPr defTabSz="806867" fontAlgn="base">
              <a:spcBef>
                <a:spcPct val="0"/>
              </a:spcBef>
              <a:spcAft>
                <a:spcPct val="0"/>
              </a:spcAft>
              <a:tabLst>
                <a:tab pos="1099636" algn="l"/>
              </a:tabLst>
            </a:pPr>
            <a:r>
              <a:rPr lang="en-US" sz="1059">
                <a:latin typeface="Calibri" panose="020F0502020204030204" pitchFamily="34" charset="0"/>
                <a:cs typeface="Calibri" panose="020F0502020204030204" pitchFamily="34" charset="0"/>
              </a:rPr>
              <a:t>Cold Brew Coffee (Water, Cold Brew Coffee Extract), Reduced Fat Milk, Sugar, Natural Flavors, Dipotassium Phosphate, Salt, Stevia Leaf Extract</a:t>
            </a:r>
          </a:p>
        </p:txBody>
      </p:sp>
    </p:spTree>
    <p:extLst>
      <p:ext uri="{BB962C8B-B14F-4D97-AF65-F5344CB8AC3E}">
        <p14:creationId xmlns:p14="http://schemas.microsoft.com/office/powerpoint/2010/main" val="3747006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295D2DF-CED6-4994-8717-CEA25F9CAF09}"/>
              </a:ext>
            </a:extLst>
          </p:cNvPr>
          <p:cNvCxnSpPr>
            <a:cxnSpLocks/>
          </p:cNvCxnSpPr>
          <p:nvPr/>
        </p:nvCxnSpPr>
        <p:spPr>
          <a:xfrm>
            <a:off x="0" y="293615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5D23DCA-02B0-4A03-81B8-B2F3E25F4046}"/>
              </a:ext>
            </a:extLst>
          </p:cNvPr>
          <p:cNvCxnSpPr>
            <a:cxnSpLocks/>
          </p:cNvCxnSpPr>
          <p:nvPr/>
        </p:nvCxnSpPr>
        <p:spPr>
          <a:xfrm>
            <a:off x="0" y="894080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F879FD5F-8074-4455-B302-C211158D1E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4700" y="6143600"/>
            <a:ext cx="694907" cy="5847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02A95FE-4583-4122-AAFC-053FFFC9DE24}"/>
              </a:ext>
            </a:extLst>
          </p:cNvPr>
          <p:cNvSpPr/>
          <p:nvPr/>
        </p:nvSpPr>
        <p:spPr>
          <a:xfrm>
            <a:off x="1229359" y="293615"/>
            <a:ext cx="7010400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3200" err="1">
                <a:solidFill>
                  <a:srgbClr val="70BF41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Cool</a:t>
            </a:r>
            <a:r>
              <a:rPr lang="en-US" sz="3200" err="1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Zoom</a:t>
            </a:r>
            <a:r>
              <a:rPr lang="en-US" sz="320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 Cold Brew Coffee Latte RTD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43273C-B51E-42A9-A925-7C4548277CC6}"/>
              </a:ext>
            </a:extLst>
          </p:cNvPr>
          <p:cNvCxnSpPr>
            <a:cxnSpLocks/>
          </p:cNvCxnSpPr>
          <p:nvPr/>
        </p:nvCxnSpPr>
        <p:spPr>
          <a:xfrm>
            <a:off x="4727156" y="974912"/>
            <a:ext cx="10085" cy="49081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C0521F1-1F5F-4F83-8099-039BF2CD8BEE}"/>
              </a:ext>
            </a:extLst>
          </p:cNvPr>
          <p:cNvCxnSpPr>
            <a:cxnSpLocks/>
          </p:cNvCxnSpPr>
          <p:nvPr/>
        </p:nvCxnSpPr>
        <p:spPr>
          <a:xfrm>
            <a:off x="907677" y="2289362"/>
            <a:ext cx="73286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8325367-C4D3-4938-9C22-96EF45606A9D}"/>
              </a:ext>
            </a:extLst>
          </p:cNvPr>
          <p:cNvCxnSpPr>
            <a:cxnSpLocks/>
          </p:cNvCxnSpPr>
          <p:nvPr/>
        </p:nvCxnSpPr>
        <p:spPr>
          <a:xfrm>
            <a:off x="4737241" y="4092043"/>
            <a:ext cx="34990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AE5318A7-50D2-4AC4-81CC-0E24395ECC7D}"/>
              </a:ext>
            </a:extLst>
          </p:cNvPr>
          <p:cNvGraphicFramePr>
            <a:graphicFrameLocks noGrp="1"/>
          </p:cNvGraphicFramePr>
          <p:nvPr/>
        </p:nvGraphicFramePr>
        <p:xfrm>
          <a:off x="622325" y="2338667"/>
          <a:ext cx="3772670" cy="31147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3119">
                  <a:extLst>
                    <a:ext uri="{9D8B030D-6E8A-4147-A177-3AD203B41FA5}">
                      <a16:colId xmlns:a16="http://schemas.microsoft.com/office/drawing/2014/main" val="681986103"/>
                    </a:ext>
                  </a:extLst>
                </a:gridCol>
                <a:gridCol w="2639551">
                  <a:extLst>
                    <a:ext uri="{9D8B030D-6E8A-4147-A177-3AD203B41FA5}">
                      <a16:colId xmlns:a16="http://schemas.microsoft.com/office/drawing/2014/main" val="4097709007"/>
                    </a:ext>
                  </a:extLst>
                </a:gridCol>
              </a:tblGrid>
              <a:tr h="2760793">
                <a:tc>
                  <a:txBody>
                    <a:bodyPr/>
                    <a:lstStyle/>
                    <a:p>
                      <a:pPr marL="0" marR="0" lvl="0" indent="0" algn="l" defTabSz="1005840" rtl="0" eaLnBrk="1" fontAlgn="auto" latinLnBrk="0" hangingPunct="1">
                        <a:lnSpc>
                          <a:spcPts val="16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Serving Size:</a:t>
                      </a: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ts val="16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Coffee Source:</a:t>
                      </a: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ts val="16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Sweetener:</a:t>
                      </a: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ts val="16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Milk Source:</a:t>
                      </a: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ts val="16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Calories:</a:t>
                      </a: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ts val="16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Fat:</a:t>
                      </a: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ts val="16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Carbs/Sugars:</a:t>
                      </a: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ts val="16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 Added Sugar:</a:t>
                      </a: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ts val="16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Protein:</a:t>
                      </a: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ts val="16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Sodium:</a:t>
                      </a: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ts val="16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Calcium:</a:t>
                      </a: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ts val="16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Caffeine:</a:t>
                      </a: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ts val="16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Process:</a:t>
                      </a:r>
                      <a:endParaRPr lang="en-US" sz="110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pPr marL="0" marR="0" lvl="0" indent="0" algn="l" defTabSz="1005840" rtl="0" eaLnBrk="1" fontAlgn="auto" latinLnBrk="0" hangingPunct="1">
                        <a:lnSpc>
                          <a:spcPts val="16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13.7 Fl Oz (405ml)</a:t>
                      </a: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ts val="16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Cold Brew Coffee Concentrate</a:t>
                      </a: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ts val="16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Sugar &amp; Stevia</a:t>
                      </a: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ts val="16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Reduced Fat (2%) Milk</a:t>
                      </a: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ts val="16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~190</a:t>
                      </a: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ts val="16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4g</a:t>
                      </a: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ts val="16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32g/29g</a:t>
                      </a: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ts val="16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19g</a:t>
                      </a: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ts val="16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8g</a:t>
                      </a: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ts val="16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~190mg</a:t>
                      </a: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ts val="16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~250mg</a:t>
                      </a: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ts val="16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~75mg</a:t>
                      </a: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ts val="16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Retort (in Bottle)</a:t>
                      </a: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ts val="16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ts val="16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0682" marR="80682" marT="40341" marB="40341"/>
                </a:tc>
                <a:extLst>
                  <a:ext uri="{0D108BD9-81ED-4DB2-BD59-A6C34878D82A}">
                    <a16:rowId xmlns:a16="http://schemas.microsoft.com/office/drawing/2014/main" val="1281271617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613FF641-5AF3-46DF-9529-D0D295F3EAAE}"/>
              </a:ext>
            </a:extLst>
          </p:cNvPr>
          <p:cNvSpPr txBox="1"/>
          <p:nvPr/>
        </p:nvSpPr>
        <p:spPr>
          <a:xfrm>
            <a:off x="730670" y="1434401"/>
            <a:ext cx="3084932" cy="363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6867" fontAlgn="base">
              <a:spcBef>
                <a:spcPct val="0"/>
              </a:spcBef>
              <a:spcAft>
                <a:spcPct val="0"/>
              </a:spcAft>
            </a:pPr>
            <a:r>
              <a:rPr lang="en-US" sz="1765" b="1">
                <a:latin typeface="Calibri" panose="020F0502020204030204" pitchFamily="34" charset="0"/>
                <a:cs typeface="Calibri" panose="020F0502020204030204" pitchFamily="34" charset="0"/>
              </a:rPr>
              <a:t>RTD Cold Brew Coffee Latte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05BB5DC-E79F-4E84-BB9D-26795A0AC5BC}"/>
              </a:ext>
            </a:extLst>
          </p:cNvPr>
          <p:cNvSpPr/>
          <p:nvPr/>
        </p:nvSpPr>
        <p:spPr>
          <a:xfrm>
            <a:off x="4857630" y="1310690"/>
            <a:ext cx="3764523" cy="957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65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Objective:</a:t>
            </a:r>
          </a:p>
          <a:p>
            <a:r>
              <a:rPr lang="en-US" sz="14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Demonstrate </a:t>
            </a:r>
            <a:r>
              <a:rPr lang="en-US" sz="1400" b="1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CoolZoom</a:t>
            </a:r>
            <a:r>
              <a:rPr lang="en-US" sz="14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® </a:t>
            </a:r>
            <a:r>
              <a:rPr lang="en-US" sz="1400" b="1">
                <a:latin typeface="Calibri" panose="020F0502020204030204" pitchFamily="34" charset="0"/>
                <a:cs typeface="Calibri" panose="020F0502020204030204" pitchFamily="34" charset="0"/>
              </a:rPr>
              <a:t>Powder Flavors </a:t>
            </a:r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in an</a:t>
            </a:r>
          </a:p>
          <a:p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RTD Coffee Application</a:t>
            </a:r>
            <a:endParaRPr lang="en-US" sz="1400" b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059" b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9181A81-FC98-4AED-91A9-928FE542AD58}"/>
              </a:ext>
            </a:extLst>
          </p:cNvPr>
          <p:cNvSpPr txBox="1"/>
          <p:nvPr/>
        </p:nvSpPr>
        <p:spPr>
          <a:xfrm>
            <a:off x="4857630" y="2443428"/>
            <a:ext cx="4102451" cy="1477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412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Cold Brew Coffee Latte – Salted Caramel Flavor</a:t>
            </a:r>
          </a:p>
          <a:p>
            <a:pPr fontAlgn="base"/>
            <a:r>
              <a:rPr lang="en-US" sz="1412" b="1" u="sng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PR004554</a:t>
            </a:r>
          </a:p>
          <a:p>
            <a:pPr fontAlgn="base"/>
            <a:endParaRPr lang="en-US" sz="1412" b="1" u="sng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/>
            <a:r>
              <a:rPr lang="en-US" sz="1235">
                <a:latin typeface="Calibri" panose="020F0502020204030204" pitchFamily="34" charset="0"/>
                <a:cs typeface="Calibri" panose="020F0502020204030204" pitchFamily="34" charset="0"/>
              </a:rPr>
              <a:t>Ze Natural Salted Caramel Type Flavor</a:t>
            </a:r>
          </a:p>
          <a:p>
            <a:pPr fontAlgn="base"/>
            <a:r>
              <a:rPr lang="en-US" sz="1235">
                <a:latin typeface="Calibri" panose="020F0502020204030204" pitchFamily="34" charset="0"/>
                <a:cs typeface="Calibri" panose="020F0502020204030204" pitchFamily="34" charset="0"/>
              </a:rPr>
              <a:t>Ze Natural Coffee Flavor WONF</a:t>
            </a:r>
          </a:p>
          <a:p>
            <a:pPr fontAlgn="base"/>
            <a:r>
              <a:rPr lang="en-US" sz="1235">
                <a:latin typeface="Calibri" panose="020F0502020204030204" pitchFamily="34" charset="0"/>
                <a:cs typeface="Calibri" panose="020F0502020204030204" pitchFamily="34" charset="0"/>
              </a:rPr>
              <a:t>Ze Natural Dairy Enhancer Type Flavor</a:t>
            </a:r>
            <a:endParaRPr lang="en-US" sz="1235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/>
            <a:endParaRPr lang="en-US" sz="1059" b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A682CAB-7440-4DFF-9F3F-9F5AAE7133A7}"/>
              </a:ext>
            </a:extLst>
          </p:cNvPr>
          <p:cNvSpPr/>
          <p:nvPr/>
        </p:nvSpPr>
        <p:spPr>
          <a:xfrm>
            <a:off x="4857630" y="4325012"/>
            <a:ext cx="3892924" cy="662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6867" fontAlgn="base">
              <a:spcBef>
                <a:spcPct val="0"/>
              </a:spcBef>
              <a:spcAft>
                <a:spcPct val="0"/>
              </a:spcAft>
              <a:tabLst>
                <a:tab pos="1099636" algn="l"/>
              </a:tabLst>
            </a:pPr>
            <a:r>
              <a:rPr lang="en-US" sz="1059" b="1">
                <a:latin typeface="Calibri" panose="020F0502020204030204" pitchFamily="34" charset="0"/>
                <a:cs typeface="Calibri" panose="020F0502020204030204" pitchFamily="34" charset="0"/>
              </a:rPr>
              <a:t>Estimated Label: </a:t>
            </a:r>
          </a:p>
          <a:p>
            <a:pPr defTabSz="806867" fontAlgn="base">
              <a:spcBef>
                <a:spcPct val="0"/>
              </a:spcBef>
              <a:spcAft>
                <a:spcPct val="0"/>
              </a:spcAft>
              <a:tabLst>
                <a:tab pos="1099636" algn="l"/>
              </a:tabLst>
            </a:pPr>
            <a:r>
              <a:rPr lang="en-US" sz="882">
                <a:cs typeface="Calibri" panose="020F0502020204030204" pitchFamily="34" charset="0"/>
              </a:rPr>
              <a:t>Cold Brew Coffee (Filtered Water, Cold Brew Coffee Concentrate), Reduced Fat Milk, Sugar, Natural Flavors, Dipotassium Phosphate, Sea Salt,  Stevia Leaf Extract, </a:t>
            </a:r>
            <a:endParaRPr lang="en-US" sz="882">
              <a:highlight>
                <a:srgbClr val="FFFF00"/>
              </a:highlight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510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295D2DF-CED6-4994-8717-CEA25F9CAF09}"/>
              </a:ext>
            </a:extLst>
          </p:cNvPr>
          <p:cNvCxnSpPr>
            <a:cxnSpLocks/>
          </p:cNvCxnSpPr>
          <p:nvPr/>
        </p:nvCxnSpPr>
        <p:spPr>
          <a:xfrm>
            <a:off x="0" y="293615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5D23DCA-02B0-4A03-81B8-B2F3E25F4046}"/>
              </a:ext>
            </a:extLst>
          </p:cNvPr>
          <p:cNvCxnSpPr>
            <a:cxnSpLocks/>
          </p:cNvCxnSpPr>
          <p:nvPr/>
        </p:nvCxnSpPr>
        <p:spPr>
          <a:xfrm>
            <a:off x="0" y="894080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F879FD5F-8074-4455-B302-C211158D1EE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4700" y="6143600"/>
            <a:ext cx="694907" cy="5847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02A95FE-4583-4122-AAFC-053FFFC9DE24}"/>
              </a:ext>
            </a:extLst>
          </p:cNvPr>
          <p:cNvSpPr/>
          <p:nvPr/>
        </p:nvSpPr>
        <p:spPr>
          <a:xfrm>
            <a:off x="1229359" y="289319"/>
            <a:ext cx="7122904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3200" err="1">
                <a:solidFill>
                  <a:srgbClr val="70BF41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Cool</a:t>
            </a:r>
            <a:r>
              <a:rPr lang="en-US" sz="3200" err="1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Zoom</a:t>
            </a:r>
            <a:r>
              <a:rPr lang="en-US" sz="320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 Adaptogen Infused Tea RTD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43273C-B51E-42A9-A925-7C4548277CC6}"/>
              </a:ext>
            </a:extLst>
          </p:cNvPr>
          <p:cNvCxnSpPr>
            <a:cxnSpLocks/>
          </p:cNvCxnSpPr>
          <p:nvPr/>
        </p:nvCxnSpPr>
        <p:spPr>
          <a:xfrm>
            <a:off x="4095928" y="1151314"/>
            <a:ext cx="10085" cy="49081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C0521F1-1F5F-4F83-8099-039BF2CD8BEE}"/>
              </a:ext>
            </a:extLst>
          </p:cNvPr>
          <p:cNvCxnSpPr>
            <a:cxnSpLocks/>
          </p:cNvCxnSpPr>
          <p:nvPr/>
        </p:nvCxnSpPr>
        <p:spPr>
          <a:xfrm>
            <a:off x="907677" y="2289362"/>
            <a:ext cx="73286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848F57F-3F65-4006-AB12-6DCFD6C3CA7E}"/>
              </a:ext>
            </a:extLst>
          </p:cNvPr>
          <p:cNvCxnSpPr>
            <a:cxnSpLocks/>
          </p:cNvCxnSpPr>
          <p:nvPr/>
        </p:nvCxnSpPr>
        <p:spPr>
          <a:xfrm>
            <a:off x="4095928" y="3429000"/>
            <a:ext cx="41403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7403045-D14A-43A8-A024-8B1212D4658F}"/>
              </a:ext>
            </a:extLst>
          </p:cNvPr>
          <p:cNvSpPr txBox="1"/>
          <p:nvPr/>
        </p:nvSpPr>
        <p:spPr>
          <a:xfrm>
            <a:off x="842829" y="1359563"/>
            <a:ext cx="3253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6867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latin typeface="Gill Sans MT" panose="020B0502020104020203" pitchFamily="34" charset="0"/>
                <a:cs typeface="Calibri" panose="020F0502020204030204" pitchFamily="34" charset="0"/>
              </a:rPr>
              <a:t>Adaptogen Infused RTD Tea</a:t>
            </a:r>
          </a:p>
          <a:p>
            <a:pPr defTabSz="806867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latin typeface="Gill Sans MT" panose="020B0502020104020203" pitchFamily="34" charset="0"/>
                <a:cs typeface="Calibri" panose="020F0502020204030204" pitchFamily="34" charset="0"/>
              </a:rPr>
              <a:t>(for Immunity)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EAF6FED0-1275-465E-88E0-7EDB5C1342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132923"/>
              </p:ext>
            </p:extLst>
          </p:nvPr>
        </p:nvGraphicFramePr>
        <p:xfrm>
          <a:off x="853119" y="2454414"/>
          <a:ext cx="3674410" cy="22984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56364">
                  <a:extLst>
                    <a:ext uri="{9D8B030D-6E8A-4147-A177-3AD203B41FA5}">
                      <a16:colId xmlns:a16="http://schemas.microsoft.com/office/drawing/2014/main" val="1878489760"/>
                    </a:ext>
                  </a:extLst>
                </a:gridCol>
                <a:gridCol w="2618046">
                  <a:extLst>
                    <a:ext uri="{9D8B030D-6E8A-4147-A177-3AD203B41FA5}">
                      <a16:colId xmlns:a16="http://schemas.microsoft.com/office/drawing/2014/main" val="687990898"/>
                    </a:ext>
                  </a:extLst>
                </a:gridCol>
              </a:tblGrid>
              <a:tr h="2046530">
                <a:tc>
                  <a:txBody>
                    <a:bodyPr/>
                    <a:lstStyle/>
                    <a:p>
                      <a:pPr marL="0" marR="0" lvl="0" indent="0" algn="l" defTabSz="1005840" rtl="0" eaLnBrk="1" fontAlgn="auto" latinLnBrk="0" hangingPunct="1">
                        <a:lnSpc>
                          <a:spcPts val="16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Serving Size:</a:t>
                      </a: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ts val="16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Sweeteners:</a:t>
                      </a: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ts val="16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>
                          <a:latin typeface="Gill Sans MT" panose="020B0502020104020203" pitchFamily="34" charset="0"/>
                          <a:cs typeface="Calibri" panose="020F0502020204030204" pitchFamily="34" charset="0"/>
                        </a:rPr>
                        <a:t>Calories:</a:t>
                      </a: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ts val="16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>
                          <a:latin typeface="Gill Sans MT" panose="020B0502020104020203" pitchFamily="34" charset="0"/>
                          <a:cs typeface="Calibri" panose="020F0502020204030204" pitchFamily="34" charset="0"/>
                        </a:rPr>
                        <a:t>Total Carbs:</a:t>
                      </a: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ts val="16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>
                          <a:latin typeface="Gill Sans MT" panose="020B0502020104020203" pitchFamily="34" charset="0"/>
                          <a:cs typeface="Calibri" panose="020F0502020204030204" pitchFamily="34" charset="0"/>
                        </a:rPr>
                        <a:t>Sugars:</a:t>
                      </a: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ts val="16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>
                          <a:latin typeface="Gill Sans MT" panose="020B0502020104020203" pitchFamily="34" charset="0"/>
                          <a:cs typeface="Calibri" panose="020F0502020204030204" pitchFamily="34" charset="0"/>
                        </a:rPr>
                        <a:t>Brix: </a:t>
                      </a: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ts val="16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>
                          <a:latin typeface="Gill Sans MT" panose="020B0502020104020203" pitchFamily="34" charset="0"/>
                          <a:cs typeface="Calibri" panose="020F0502020204030204" pitchFamily="34" charset="0"/>
                        </a:rPr>
                        <a:t>pH:</a:t>
                      </a: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ts val="16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>
                          <a:latin typeface="Gill Sans MT" panose="020B0502020104020203" pitchFamily="34" charset="0"/>
                          <a:cs typeface="Calibri" panose="020F0502020204030204" pitchFamily="34" charset="0"/>
                        </a:rPr>
                        <a:t>Process:</a:t>
                      </a:r>
                      <a:endParaRPr lang="en-US" sz="1100">
                        <a:latin typeface="Gill Sans MT" panose="020B0502020104020203" pitchFamily="34" charset="0"/>
                      </a:endParaRP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ts val="16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>
                          <a:latin typeface="Gill Sans MT" panose="020B0502020104020203" pitchFamily="34" charset="0"/>
                          <a:cs typeface="Calibri" panose="020F0502020204030204" pitchFamily="34" charset="0"/>
                        </a:rPr>
                        <a:t>Functionals:</a:t>
                      </a:r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pPr marL="0" marR="0" lvl="0" indent="0" algn="l" defTabSz="1005840" rtl="0" eaLnBrk="1" fontAlgn="auto" latinLnBrk="0" hangingPunct="1">
                        <a:lnSpc>
                          <a:spcPts val="16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latin typeface="Gill Sans MT" panose="020B0502020104020203" pitchFamily="34" charset="0"/>
                          <a:cs typeface="Calibri" panose="020F0502020204030204" pitchFamily="34" charset="0"/>
                        </a:rPr>
                        <a:t>12 Fl Oz (355ml)</a:t>
                      </a: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ts val="16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latin typeface="Gill Sans MT" panose="020B0502020104020203" pitchFamily="34" charset="0"/>
                        </a:rPr>
                        <a:t>Agave Syrup &amp; Stevia</a:t>
                      </a: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ts val="16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latin typeface="Gill Sans MT" panose="020B0502020104020203" pitchFamily="34" charset="0"/>
                          <a:cs typeface="Calibri" panose="020F0502020204030204" pitchFamily="34" charset="0"/>
                        </a:rPr>
                        <a:t>40</a:t>
                      </a: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ts val="16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latin typeface="Gill Sans MT" panose="020B0502020104020203" pitchFamily="34" charset="0"/>
                          <a:cs typeface="Calibri" panose="020F0502020204030204" pitchFamily="34" charset="0"/>
                        </a:rPr>
                        <a:t>10g</a:t>
                      </a: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ts val="16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latin typeface="Gill Sans MT" panose="020B0502020104020203" pitchFamily="34" charset="0"/>
                          <a:cs typeface="Calibri" panose="020F0502020204030204" pitchFamily="34" charset="0"/>
                        </a:rPr>
                        <a:t>9g (9g added)</a:t>
                      </a:r>
                    </a:p>
                    <a:p>
                      <a:pPr fontAlgn="base">
                        <a:lnSpc>
                          <a:spcPts val="1640"/>
                        </a:lnSpc>
                      </a:pPr>
                      <a:r>
                        <a:rPr lang="en-US" sz="1100">
                          <a:latin typeface="Gill Sans MT" panose="020B0502020104020203" pitchFamily="34" charset="0"/>
                          <a:cs typeface="Calibri" panose="020F0502020204030204" pitchFamily="34" charset="0"/>
                        </a:rPr>
                        <a:t>~3.4</a:t>
                      </a: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ts val="16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~3.25</a:t>
                      </a:r>
                      <a:endParaRPr lang="en-US" sz="1100">
                        <a:latin typeface="Gill Sans MT" panose="020B0502020104020203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ts val="16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latin typeface="Gill Sans MT" panose="020B0502020104020203" pitchFamily="34" charset="0"/>
                          <a:cs typeface="Calibri" panose="020F0502020204030204" pitchFamily="34" charset="0"/>
                        </a:rPr>
                        <a:t>Hot Filled</a:t>
                      </a:r>
                    </a:p>
                    <a:p>
                      <a:pPr marL="0" marR="0" lvl="0" indent="0" algn="l" defTabSz="1005840" rtl="0" eaLnBrk="1" fontAlgn="base" latinLnBrk="0" hangingPunct="1">
                        <a:lnSpc>
                          <a:spcPts val="16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err="1">
                          <a:latin typeface="Gill Sans MT" panose="020B0502020104020203" pitchFamily="34" charset="0"/>
                          <a:cs typeface="Calibri" panose="020F0502020204030204" pitchFamily="34" charset="0"/>
                        </a:rPr>
                        <a:t>Reishi</a:t>
                      </a:r>
                      <a:r>
                        <a:rPr lang="en-US" sz="1100">
                          <a:latin typeface="Gill Sans MT" panose="020B0502020104020203" pitchFamily="34" charset="0"/>
                          <a:cs typeface="Calibri" panose="020F0502020204030204" pitchFamily="34" charset="0"/>
                        </a:rPr>
                        <a:t> Mushroom Extract – 500mg</a:t>
                      </a:r>
                    </a:p>
                    <a:p>
                      <a:pPr marL="0" marR="0" lvl="0" indent="0" algn="l" defTabSz="1005840" rtl="0" eaLnBrk="1" fontAlgn="base" latinLnBrk="0" hangingPunct="1">
                        <a:lnSpc>
                          <a:spcPts val="16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latin typeface="Gill Sans MT" panose="020B0502020104020203" pitchFamily="34" charset="0"/>
                          <a:cs typeface="Calibri" panose="020F0502020204030204" pitchFamily="34" charset="0"/>
                        </a:rPr>
                        <a:t>Astragalus Extract – 500mg</a:t>
                      </a:r>
                    </a:p>
                    <a:p>
                      <a:pPr marL="0" marR="0" lvl="0" indent="0" algn="l" defTabSz="1005840" rtl="0" eaLnBrk="1" fontAlgn="base" latinLnBrk="0" hangingPunct="1">
                        <a:lnSpc>
                          <a:spcPts val="16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err="1">
                          <a:latin typeface="Gill Sans MT" panose="020B0502020104020203" pitchFamily="34" charset="0"/>
                          <a:cs typeface="Calibri" panose="020F0502020204030204" pitchFamily="34" charset="0"/>
                        </a:rPr>
                        <a:t>Amla</a:t>
                      </a:r>
                      <a:r>
                        <a:rPr lang="en-US" sz="1100">
                          <a:latin typeface="Gill Sans MT" panose="020B0502020104020203" pitchFamily="34" charset="0"/>
                          <a:cs typeface="Calibri" panose="020F0502020204030204" pitchFamily="34" charset="0"/>
                        </a:rPr>
                        <a:t> Fruit Extract – 250mg</a:t>
                      </a:r>
                      <a:endParaRPr lang="en-US" sz="1100" b="1" u="sng">
                        <a:latin typeface="Gill Sans MT" panose="020B0502020104020203" pitchFamily="34" charset="0"/>
                        <a:cs typeface="Calibri" panose="020F0502020204030204" pitchFamily="34" charset="0"/>
                      </a:endParaRPr>
                    </a:p>
                  </a:txBody>
                  <a:tcPr marL="80682" marR="80682" marT="40341" marB="40341"/>
                </a:tc>
                <a:extLst>
                  <a:ext uri="{0D108BD9-81ED-4DB2-BD59-A6C34878D82A}">
                    <a16:rowId xmlns:a16="http://schemas.microsoft.com/office/drawing/2014/main" val="1995190590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3EA93544-5ED6-43B2-9737-AADA70CE6448}"/>
              </a:ext>
            </a:extLst>
          </p:cNvPr>
          <p:cNvSpPr txBox="1"/>
          <p:nvPr/>
        </p:nvSpPr>
        <p:spPr>
          <a:xfrm>
            <a:off x="853119" y="4898740"/>
            <a:ext cx="3242809" cy="744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6867" fontAlgn="base">
              <a:spcBef>
                <a:spcPct val="0"/>
              </a:spcBef>
              <a:spcAft>
                <a:spcPct val="0"/>
              </a:spcAft>
              <a:tabLst>
                <a:tab pos="1099636" algn="l"/>
              </a:tabLst>
            </a:pPr>
            <a:r>
              <a:rPr lang="en-US" sz="1059" b="1">
                <a:latin typeface="Gill Sans MT" panose="020B0502020104020203" pitchFamily="34" charset="0"/>
                <a:cs typeface="Calibri" panose="020F0502020204030204" pitchFamily="34" charset="0"/>
              </a:rPr>
              <a:t>Other Ingredients: </a:t>
            </a:r>
          </a:p>
          <a:p>
            <a:pPr defTabSz="806867" fontAlgn="base">
              <a:spcBef>
                <a:spcPct val="0"/>
              </a:spcBef>
              <a:spcAft>
                <a:spcPct val="0"/>
              </a:spcAft>
              <a:tabLst>
                <a:tab pos="1099636" algn="l"/>
              </a:tabLst>
            </a:pPr>
            <a:r>
              <a:rPr lang="en-US" sz="1059">
                <a:latin typeface="Gill Sans MT" panose="020B0502020104020203" pitchFamily="34" charset="0"/>
              </a:rPr>
              <a:t>Filtered Water, Organic Blue Agave Syrup, Black Tea Extract, Citric Acid, Natural Flavors, Stevia Leaf Extract</a:t>
            </a:r>
            <a:r>
              <a:rPr lang="en-US" sz="1059"/>
              <a:t>.</a:t>
            </a:r>
            <a:r>
              <a:rPr lang="en-US" sz="1059">
                <a:highlight>
                  <a:srgbClr val="FFFF00"/>
                </a:highlight>
              </a:rPr>
              <a:t> </a:t>
            </a:r>
            <a:endParaRPr lang="en-US" sz="1059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898DB2C-FF47-4AE4-97BD-30E3FF418B08}"/>
              </a:ext>
            </a:extLst>
          </p:cNvPr>
          <p:cNvSpPr txBox="1"/>
          <p:nvPr/>
        </p:nvSpPr>
        <p:spPr>
          <a:xfrm>
            <a:off x="4327184" y="1319692"/>
            <a:ext cx="3876913" cy="794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Objective:</a:t>
            </a:r>
          </a:p>
          <a:p>
            <a:r>
              <a:rPr lang="en-US" altLang="en-US" sz="1400" b="1">
                <a:latin typeface="Gill Sans MT" panose="020B0502020104020203" pitchFamily="34" charset="0"/>
                <a:cs typeface="Calibri" panose="020F0502020204030204" pitchFamily="34" charset="0"/>
              </a:rPr>
              <a:t>Demonstrate </a:t>
            </a:r>
            <a:r>
              <a:rPr lang="en-US" sz="1400" b="1" err="1">
                <a:solidFill>
                  <a:srgbClr val="00000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CoolZoom</a:t>
            </a:r>
            <a:r>
              <a:rPr lang="en-US" sz="1400" b="1">
                <a:solidFill>
                  <a:srgbClr val="00000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® </a:t>
            </a:r>
            <a:r>
              <a:rPr lang="en-US" sz="1400" b="1">
                <a:latin typeface="Gill Sans MT" panose="020B0502020104020203" pitchFamily="34" charset="0"/>
                <a:cs typeface="Calibri" panose="020F0502020204030204" pitchFamily="34" charset="0"/>
              </a:rPr>
              <a:t>Powder Flavors</a:t>
            </a:r>
            <a:r>
              <a:rPr lang="en-US" sz="1400">
                <a:latin typeface="Gill Sans MT" panose="020B0502020104020203" pitchFamily="34" charset="0"/>
                <a:cs typeface="Calibri" panose="020F0502020204030204" pitchFamily="34" charset="0"/>
              </a:rPr>
              <a:t> in a Functional RTD Tea Application</a:t>
            </a:r>
            <a:endParaRPr lang="en-US" sz="1400">
              <a:solidFill>
                <a:srgbClr val="000000"/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F224CBD-A91E-43F3-9279-94292EEB7D88}"/>
              </a:ext>
            </a:extLst>
          </p:cNvPr>
          <p:cNvSpPr/>
          <p:nvPr/>
        </p:nvSpPr>
        <p:spPr>
          <a:xfrm>
            <a:off x="4327185" y="2417119"/>
            <a:ext cx="4137234" cy="839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412" b="1">
                <a:solidFill>
                  <a:srgbClr val="00000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Adaptogen Infused Tea – </a:t>
            </a:r>
            <a:r>
              <a:rPr lang="en-US" sz="1412" b="1" u="sng">
                <a:solidFill>
                  <a:srgbClr val="00000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Peach </a:t>
            </a:r>
            <a:r>
              <a:rPr lang="en-US" sz="1412" b="1" u="sng" err="1">
                <a:solidFill>
                  <a:srgbClr val="00000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Flv</a:t>
            </a:r>
            <a:r>
              <a:rPr lang="en-US" sz="1412" b="1" u="sng">
                <a:solidFill>
                  <a:srgbClr val="00000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 </a:t>
            </a:r>
            <a:r>
              <a:rPr lang="en-US" sz="1412" b="1">
                <a:solidFill>
                  <a:srgbClr val="00000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- PR003779</a:t>
            </a:r>
          </a:p>
          <a:p>
            <a:pPr fontAlgn="base"/>
            <a:r>
              <a:rPr lang="en-US" sz="1147">
                <a:solidFill>
                  <a:srgbClr val="00000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Ze Natural Peach Flavor WONF</a:t>
            </a:r>
          </a:p>
          <a:p>
            <a:pPr fontAlgn="base"/>
            <a:r>
              <a:rPr lang="en-US" sz="1147">
                <a:solidFill>
                  <a:srgbClr val="00000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Ze Natural Lemonade Flavor (for enhancement)</a:t>
            </a:r>
          </a:p>
          <a:p>
            <a:pPr fontAlgn="base"/>
            <a:r>
              <a:rPr lang="en-US" sz="1147">
                <a:solidFill>
                  <a:srgbClr val="00000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Ze Natural Masking Type Flavor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84EF1E0-E33C-4E3E-B661-060C9A92ADE3}"/>
              </a:ext>
            </a:extLst>
          </p:cNvPr>
          <p:cNvSpPr/>
          <p:nvPr/>
        </p:nvSpPr>
        <p:spPr>
          <a:xfrm>
            <a:off x="4329515" y="3653716"/>
            <a:ext cx="4339243" cy="1885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059" b="1" i="1" err="1">
                <a:solidFill>
                  <a:srgbClr val="00000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Reishi</a:t>
            </a:r>
            <a:r>
              <a:rPr lang="en-US" sz="1059" b="1" i="1">
                <a:solidFill>
                  <a:srgbClr val="00000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 Mushroom Extract:</a:t>
            </a:r>
            <a:r>
              <a:rPr lang="en-US" sz="1059" i="1">
                <a:solidFill>
                  <a:srgbClr val="00000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  </a:t>
            </a:r>
            <a:r>
              <a:rPr lang="en-US" sz="1059">
                <a:solidFill>
                  <a:srgbClr val="00000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Known as the “Mushroom of Immortality”, it supports health, longevity and harmonizes mind, body &amp; spirit.  Boosting the immune system, stimulating better health.</a:t>
            </a:r>
          </a:p>
          <a:p>
            <a:pPr fontAlgn="base"/>
            <a:endParaRPr lang="en-US" sz="1059">
              <a:solidFill>
                <a:srgbClr val="000000"/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fontAlgn="base"/>
            <a:r>
              <a:rPr lang="en-US" sz="1059" b="1" i="1">
                <a:solidFill>
                  <a:srgbClr val="00000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Astragalus Extract:</a:t>
            </a:r>
            <a:r>
              <a:rPr lang="en-US" sz="1059">
                <a:solidFill>
                  <a:srgbClr val="00000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  An herb that is used to stimulate and increase the immune system &amp; vita energy.  Used in modern herbal practice in China for treatments of colds, flu.</a:t>
            </a:r>
          </a:p>
          <a:p>
            <a:pPr fontAlgn="base"/>
            <a:endParaRPr lang="en-US" sz="1059">
              <a:solidFill>
                <a:srgbClr val="000000"/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fontAlgn="base"/>
            <a:r>
              <a:rPr lang="en-US" sz="1059" b="1" i="1" err="1">
                <a:solidFill>
                  <a:srgbClr val="00000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Amla</a:t>
            </a:r>
            <a:r>
              <a:rPr lang="en-US" sz="1059" b="1" i="1">
                <a:solidFill>
                  <a:srgbClr val="00000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 Extract:</a:t>
            </a:r>
            <a:r>
              <a:rPr lang="en-US" sz="1059">
                <a:solidFill>
                  <a:srgbClr val="00000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  The </a:t>
            </a:r>
            <a:r>
              <a:rPr lang="en-US" sz="1059" err="1">
                <a:solidFill>
                  <a:srgbClr val="00000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Amla</a:t>
            </a:r>
            <a:r>
              <a:rPr lang="en-US" sz="1059">
                <a:solidFill>
                  <a:srgbClr val="00000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 berry, also known as the “Indian Gooseberry” contains the highest amount of Vitamin C of any other herb in natural form.  Used to enhance immunity &amp; detoxify the body.</a:t>
            </a:r>
          </a:p>
        </p:txBody>
      </p:sp>
    </p:spTree>
    <p:extLst>
      <p:ext uri="{BB962C8B-B14F-4D97-AF65-F5344CB8AC3E}">
        <p14:creationId xmlns:p14="http://schemas.microsoft.com/office/powerpoint/2010/main" val="946578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295D2DF-CED6-4994-8717-CEA25F9CAF09}"/>
              </a:ext>
            </a:extLst>
          </p:cNvPr>
          <p:cNvCxnSpPr>
            <a:cxnSpLocks/>
          </p:cNvCxnSpPr>
          <p:nvPr/>
        </p:nvCxnSpPr>
        <p:spPr>
          <a:xfrm>
            <a:off x="0" y="293615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5D23DCA-02B0-4A03-81B8-B2F3E25F4046}"/>
              </a:ext>
            </a:extLst>
          </p:cNvPr>
          <p:cNvCxnSpPr>
            <a:cxnSpLocks/>
          </p:cNvCxnSpPr>
          <p:nvPr/>
        </p:nvCxnSpPr>
        <p:spPr>
          <a:xfrm>
            <a:off x="0" y="894080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F879FD5F-8074-4455-B302-C211158D1E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4700" y="6143600"/>
            <a:ext cx="694907" cy="5847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02A95FE-4583-4122-AAFC-053FFFC9DE24}"/>
              </a:ext>
            </a:extLst>
          </p:cNvPr>
          <p:cNvSpPr/>
          <p:nvPr/>
        </p:nvSpPr>
        <p:spPr>
          <a:xfrm>
            <a:off x="1229359" y="293615"/>
            <a:ext cx="7010400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3200" err="1">
                <a:solidFill>
                  <a:srgbClr val="70BF41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Cool</a:t>
            </a:r>
            <a:r>
              <a:rPr lang="en-US" sz="3200" err="1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Zoom</a:t>
            </a:r>
            <a:r>
              <a:rPr lang="en-US" sz="320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 RTD High Protein Shake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154779-6039-442F-94DD-E4CD17B5D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700" y="1912151"/>
            <a:ext cx="8824599" cy="341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068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295D2DF-CED6-4994-8717-CEA25F9CAF09}"/>
              </a:ext>
            </a:extLst>
          </p:cNvPr>
          <p:cNvCxnSpPr>
            <a:cxnSpLocks/>
          </p:cNvCxnSpPr>
          <p:nvPr/>
        </p:nvCxnSpPr>
        <p:spPr>
          <a:xfrm>
            <a:off x="0" y="293615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5D23DCA-02B0-4A03-81B8-B2F3E25F4046}"/>
              </a:ext>
            </a:extLst>
          </p:cNvPr>
          <p:cNvCxnSpPr>
            <a:cxnSpLocks/>
          </p:cNvCxnSpPr>
          <p:nvPr/>
        </p:nvCxnSpPr>
        <p:spPr>
          <a:xfrm>
            <a:off x="0" y="894080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F879FD5F-8074-4455-B302-C211158D1EE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4700" y="6143600"/>
            <a:ext cx="694907" cy="5847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02A95FE-4583-4122-AAFC-053FFFC9DE24}"/>
              </a:ext>
            </a:extLst>
          </p:cNvPr>
          <p:cNvSpPr/>
          <p:nvPr/>
        </p:nvSpPr>
        <p:spPr>
          <a:xfrm>
            <a:off x="1229359" y="293615"/>
            <a:ext cx="7010400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3200" err="1">
                <a:solidFill>
                  <a:srgbClr val="70BF41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Cool</a:t>
            </a:r>
            <a:r>
              <a:rPr lang="en-US" sz="3200" err="1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Zoom</a:t>
            </a:r>
            <a:r>
              <a:rPr lang="en-US" sz="320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 RTD High Protein Shake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83FED25-DEE1-442B-B96E-FA8645C600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56332" y="4646991"/>
          <a:ext cx="5831336" cy="1720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4" imgW="4971890" imgH="1466981" progId="Excel.Sheet.12">
                  <p:embed/>
                </p:oleObj>
              </mc:Choice>
              <mc:Fallback>
                <p:oleObj name="Worksheet" r:id="rId4" imgW="4971890" imgH="1466981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383FED25-DEE1-442B-B96E-FA8645C600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56332" y="4646991"/>
                        <a:ext cx="5831336" cy="17203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68C7A99-42B5-45D2-9A02-11333E4176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9465" y="1207363"/>
          <a:ext cx="6245070" cy="3214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Worksheet" r:id="rId6" imgW="4971890" imgH="2559138" progId="Excel.Sheet.12">
                  <p:embed/>
                </p:oleObj>
              </mc:Choice>
              <mc:Fallback>
                <p:oleObj name="Worksheet" r:id="rId6" imgW="4971890" imgH="2559138" progId="Excel.Shee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468C7A99-42B5-45D2-9A02-11333E4176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49465" y="1207363"/>
                        <a:ext cx="6245070" cy="32142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7279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C08F59-E506-4B4C-B1AE-DB473B621FE5}"/>
              </a:ext>
            </a:extLst>
          </p:cNvPr>
          <p:cNvSpPr txBox="1"/>
          <p:nvPr/>
        </p:nvSpPr>
        <p:spPr>
          <a:xfrm>
            <a:off x="0" y="284193"/>
            <a:ext cx="9144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 Powder Beverage Formulations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295D2DF-CED6-4994-8717-CEA25F9CAF09}"/>
              </a:ext>
            </a:extLst>
          </p:cNvPr>
          <p:cNvCxnSpPr>
            <a:cxnSpLocks/>
          </p:cNvCxnSpPr>
          <p:nvPr/>
        </p:nvCxnSpPr>
        <p:spPr>
          <a:xfrm>
            <a:off x="0" y="284193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5D23DCA-02B0-4A03-81B8-B2F3E25F4046}"/>
              </a:ext>
            </a:extLst>
          </p:cNvPr>
          <p:cNvCxnSpPr>
            <a:cxnSpLocks/>
          </p:cNvCxnSpPr>
          <p:nvPr/>
        </p:nvCxnSpPr>
        <p:spPr>
          <a:xfrm>
            <a:off x="0" y="919480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4FD93BB5-B954-4311-8F74-4FF4078A58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5" r="2" b="2"/>
          <a:stretch/>
        </p:blipFill>
        <p:spPr>
          <a:xfrm>
            <a:off x="3149260" y="2625659"/>
            <a:ext cx="2845479" cy="2704370"/>
          </a:xfrm>
          <a:custGeom>
            <a:avLst/>
            <a:gdLst/>
            <a:ahLst/>
            <a:cxnLst/>
            <a:rect l="l" t="t" r="r" b="b"/>
            <a:pathLst>
              <a:path w="7128913" h="6853457">
                <a:moveTo>
                  <a:pt x="2343548" y="0"/>
                </a:moveTo>
                <a:lnTo>
                  <a:pt x="5168877" y="0"/>
                </a:lnTo>
                <a:lnTo>
                  <a:pt x="5218299" y="19487"/>
                </a:lnTo>
                <a:cubicBezTo>
                  <a:pt x="5976640" y="340238"/>
                  <a:pt x="6607722" y="902948"/>
                  <a:pt x="7014769" y="1610837"/>
                </a:cubicBezTo>
                <a:lnTo>
                  <a:pt x="7128913" y="1827198"/>
                </a:lnTo>
                <a:lnTo>
                  <a:pt x="7128913" y="5131581"/>
                </a:lnTo>
                <a:lnTo>
                  <a:pt x="7091067" y="5210750"/>
                </a:lnTo>
                <a:cubicBezTo>
                  <a:pt x="6744936" y="5876527"/>
                  <a:pt x="6205281" y="6425584"/>
                  <a:pt x="5546646" y="6783375"/>
                </a:cubicBezTo>
                <a:lnTo>
                  <a:pt x="5409811" y="6853457"/>
                </a:lnTo>
                <a:lnTo>
                  <a:pt x="2102613" y="6853457"/>
                </a:lnTo>
                <a:lnTo>
                  <a:pt x="1965779" y="6783375"/>
                </a:lnTo>
                <a:cubicBezTo>
                  <a:pt x="794873" y="6147301"/>
                  <a:pt x="0" y="4906735"/>
                  <a:pt x="0" y="3480517"/>
                </a:cubicBezTo>
                <a:cubicBezTo>
                  <a:pt x="0" y="1924643"/>
                  <a:pt x="945964" y="589711"/>
                  <a:pt x="2294125" y="19487"/>
                </a:cubicBezTo>
                <a:close/>
              </a:path>
            </a:pathLst>
          </a:cu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B35379D-9139-40C1-B9ED-21A0CCD337D2}"/>
              </a:ext>
            </a:extLst>
          </p:cNvPr>
          <p:cNvSpPr/>
          <p:nvPr/>
        </p:nvSpPr>
        <p:spPr>
          <a:xfrm>
            <a:off x="178078" y="386622"/>
            <a:ext cx="19656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92D050"/>
                </a:solidFill>
                <a:latin typeface="Gill Sans MT" panose="020B0502020104020203" pitchFamily="34" charset="0"/>
              </a:rPr>
              <a:t>Zoom</a:t>
            </a:r>
            <a:r>
              <a:rPr lang="en-US" sz="2400">
                <a:latin typeface="Gill Sans MT" panose="020B0502020104020203" pitchFamily="34" charset="0"/>
              </a:rPr>
              <a:t>Essence</a:t>
            </a:r>
            <a:endParaRPr lang="en-US" sz="24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79FD5F-8074-4455-B302-C211158D1EE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889" y="6082640"/>
            <a:ext cx="694907" cy="5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5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C08F59-E506-4B4C-B1AE-DB473B621FE5}"/>
              </a:ext>
            </a:extLst>
          </p:cNvPr>
          <p:cNvSpPr txBox="1"/>
          <p:nvPr/>
        </p:nvSpPr>
        <p:spPr>
          <a:xfrm>
            <a:off x="0" y="284193"/>
            <a:ext cx="881742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The Challenge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295D2DF-CED6-4994-8717-CEA25F9CAF09}"/>
              </a:ext>
            </a:extLst>
          </p:cNvPr>
          <p:cNvCxnSpPr>
            <a:cxnSpLocks/>
          </p:cNvCxnSpPr>
          <p:nvPr/>
        </p:nvCxnSpPr>
        <p:spPr>
          <a:xfrm>
            <a:off x="0" y="284193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5D23DCA-02B0-4A03-81B8-B2F3E25F4046}"/>
              </a:ext>
            </a:extLst>
          </p:cNvPr>
          <p:cNvCxnSpPr>
            <a:cxnSpLocks/>
          </p:cNvCxnSpPr>
          <p:nvPr/>
        </p:nvCxnSpPr>
        <p:spPr>
          <a:xfrm>
            <a:off x="0" y="919480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4FD93BB5-B954-4311-8F74-4FF4078A58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5" r="2" b="2"/>
          <a:stretch/>
        </p:blipFill>
        <p:spPr>
          <a:xfrm>
            <a:off x="-782320" y="4358643"/>
            <a:ext cx="2845479" cy="2704370"/>
          </a:xfrm>
          <a:custGeom>
            <a:avLst/>
            <a:gdLst/>
            <a:ahLst/>
            <a:cxnLst/>
            <a:rect l="l" t="t" r="r" b="b"/>
            <a:pathLst>
              <a:path w="7128913" h="6853457">
                <a:moveTo>
                  <a:pt x="2343548" y="0"/>
                </a:moveTo>
                <a:lnTo>
                  <a:pt x="5168877" y="0"/>
                </a:lnTo>
                <a:lnTo>
                  <a:pt x="5218299" y="19487"/>
                </a:lnTo>
                <a:cubicBezTo>
                  <a:pt x="5976640" y="340238"/>
                  <a:pt x="6607722" y="902948"/>
                  <a:pt x="7014769" y="1610837"/>
                </a:cubicBezTo>
                <a:lnTo>
                  <a:pt x="7128913" y="1827198"/>
                </a:lnTo>
                <a:lnTo>
                  <a:pt x="7128913" y="5131581"/>
                </a:lnTo>
                <a:lnTo>
                  <a:pt x="7091067" y="5210750"/>
                </a:lnTo>
                <a:cubicBezTo>
                  <a:pt x="6744936" y="5876527"/>
                  <a:pt x="6205281" y="6425584"/>
                  <a:pt x="5546646" y="6783375"/>
                </a:cubicBezTo>
                <a:lnTo>
                  <a:pt x="5409811" y="6853457"/>
                </a:lnTo>
                <a:lnTo>
                  <a:pt x="2102613" y="6853457"/>
                </a:lnTo>
                <a:lnTo>
                  <a:pt x="1965779" y="6783375"/>
                </a:lnTo>
                <a:cubicBezTo>
                  <a:pt x="794873" y="6147301"/>
                  <a:pt x="0" y="4906735"/>
                  <a:pt x="0" y="3480517"/>
                </a:cubicBezTo>
                <a:cubicBezTo>
                  <a:pt x="0" y="1924643"/>
                  <a:pt x="945964" y="589711"/>
                  <a:pt x="2294125" y="19487"/>
                </a:cubicBezTo>
                <a:close/>
              </a:path>
            </a:pathLst>
          </a:custGeom>
        </p:spPr>
      </p:pic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C43A6DC1-E9DF-4565-8F03-4CDC5774F272}"/>
              </a:ext>
            </a:extLst>
          </p:cNvPr>
          <p:cNvSpPr txBox="1">
            <a:spLocks/>
          </p:cNvSpPr>
          <p:nvPr/>
        </p:nvSpPr>
        <p:spPr>
          <a:xfrm>
            <a:off x="1755618" y="1396946"/>
            <a:ext cx="6087902" cy="459061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6777" indent="-456777" algn="l">
              <a:buFont typeface="Arial" panose="020B0604020202020204" pitchFamily="34" charset="0"/>
              <a:buChar char="•"/>
            </a:pPr>
            <a:r>
              <a:rPr lang="en-US" sz="3197">
                <a:latin typeface="Gill Sans MT" panose="020B0502020104020203" pitchFamily="34" charset="0"/>
              </a:rPr>
              <a:t>Fact: Traditional spray dried powder flavors are  not as good as liquid flavors</a:t>
            </a:r>
          </a:p>
          <a:p>
            <a:pPr marL="456777" indent="-456777" algn="l">
              <a:buFont typeface="Arial" panose="020B0604020202020204" pitchFamily="34" charset="0"/>
              <a:buChar char="•"/>
            </a:pPr>
            <a:endParaRPr lang="en-US" sz="3197">
              <a:latin typeface="Gill Sans MT" panose="020B0502020104020203" pitchFamily="34" charset="0"/>
            </a:endParaRPr>
          </a:p>
          <a:p>
            <a:pPr marL="456777" indent="-456777" algn="l">
              <a:buFont typeface="Arial" panose="020B0604020202020204" pitchFamily="34" charset="0"/>
              <a:buChar char="•"/>
            </a:pPr>
            <a:r>
              <a:rPr lang="en-US" sz="3197">
                <a:latin typeface="Gill Sans MT" panose="020B0502020104020203" pitchFamily="34" charset="0"/>
              </a:rPr>
              <a:t>Liquid flavors struggle with diluents and fail to deliver aroma</a:t>
            </a:r>
          </a:p>
          <a:p>
            <a:pPr marL="456777" indent="-456777" algn="l">
              <a:buFont typeface="Arial" panose="020B0604020202020204" pitchFamily="34" charset="0"/>
              <a:buChar char="•"/>
            </a:pPr>
            <a:endParaRPr lang="en-US" sz="3197">
              <a:latin typeface="Gill Sans MT" panose="020B0502020104020203" pitchFamily="34" charset="0"/>
            </a:endParaRPr>
          </a:p>
          <a:p>
            <a:pPr marL="456777" indent="-456777" algn="l">
              <a:buFont typeface="Arial" panose="020B0604020202020204" pitchFamily="34" charset="0"/>
              <a:buChar char="•"/>
            </a:pPr>
            <a:r>
              <a:rPr lang="en-US" sz="3197">
                <a:latin typeface="Gill Sans MT" panose="020B0502020104020203" pitchFamily="34" charset="0"/>
              </a:rPr>
              <a:t>Many Sports Nutrition Beverage Bases are Challenging to Flavor</a:t>
            </a:r>
            <a:endParaRPr lang="en-US" sz="2664" b="1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35379D-9139-40C1-B9ED-21A0CCD337D2}"/>
              </a:ext>
            </a:extLst>
          </p:cNvPr>
          <p:cNvSpPr/>
          <p:nvPr/>
        </p:nvSpPr>
        <p:spPr>
          <a:xfrm>
            <a:off x="178078" y="386622"/>
            <a:ext cx="19656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92D050"/>
                </a:solidFill>
                <a:latin typeface="Gill Sans MT" panose="020B0502020104020203" pitchFamily="34" charset="0"/>
              </a:rPr>
              <a:t>Zoom</a:t>
            </a:r>
            <a:r>
              <a:rPr lang="en-US" sz="2400">
                <a:latin typeface="Gill Sans MT" panose="020B0502020104020203" pitchFamily="34" charset="0"/>
              </a:rPr>
              <a:t>Essence</a:t>
            </a:r>
            <a:endParaRPr lang="en-US" sz="24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79FD5F-8074-4455-B302-C211158D1EE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889" y="6042000"/>
            <a:ext cx="694907" cy="5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87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C08F59-E506-4B4C-B1AE-DB473B621FE5}"/>
              </a:ext>
            </a:extLst>
          </p:cNvPr>
          <p:cNvSpPr txBox="1"/>
          <p:nvPr/>
        </p:nvSpPr>
        <p:spPr>
          <a:xfrm>
            <a:off x="751840" y="325066"/>
            <a:ext cx="9144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RTD Formulations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295D2DF-CED6-4994-8717-CEA25F9CAF09}"/>
              </a:ext>
            </a:extLst>
          </p:cNvPr>
          <p:cNvCxnSpPr>
            <a:cxnSpLocks/>
          </p:cNvCxnSpPr>
          <p:nvPr/>
        </p:nvCxnSpPr>
        <p:spPr>
          <a:xfrm>
            <a:off x="0" y="284193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5D23DCA-02B0-4A03-81B8-B2F3E25F4046}"/>
              </a:ext>
            </a:extLst>
          </p:cNvPr>
          <p:cNvCxnSpPr>
            <a:cxnSpLocks/>
          </p:cNvCxnSpPr>
          <p:nvPr/>
        </p:nvCxnSpPr>
        <p:spPr>
          <a:xfrm>
            <a:off x="0" y="919480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8B35379D-9139-40C1-B9ED-21A0CCD337D2}"/>
              </a:ext>
            </a:extLst>
          </p:cNvPr>
          <p:cNvSpPr/>
          <p:nvPr/>
        </p:nvSpPr>
        <p:spPr>
          <a:xfrm>
            <a:off x="178078" y="386622"/>
            <a:ext cx="19656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92D050"/>
                </a:solidFill>
                <a:latin typeface="Gill Sans MT" panose="020B0502020104020203" pitchFamily="34" charset="0"/>
              </a:rPr>
              <a:t>Zoom</a:t>
            </a:r>
            <a:r>
              <a:rPr lang="en-US" sz="2400">
                <a:latin typeface="Gill Sans MT" panose="020B0502020104020203" pitchFamily="34" charset="0"/>
              </a:rPr>
              <a:t>Essence</a:t>
            </a:r>
            <a:endParaRPr lang="en-US" sz="24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79FD5F-8074-4455-B302-C211158D1E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889" y="6082640"/>
            <a:ext cx="694907" cy="5847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D532322-015F-4F3A-BCA7-462F1ADC29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5" r="2" b="2"/>
          <a:stretch/>
        </p:blipFill>
        <p:spPr>
          <a:xfrm>
            <a:off x="3149260" y="2625659"/>
            <a:ext cx="2845479" cy="2704370"/>
          </a:xfrm>
          <a:custGeom>
            <a:avLst/>
            <a:gdLst/>
            <a:ahLst/>
            <a:cxnLst/>
            <a:rect l="l" t="t" r="r" b="b"/>
            <a:pathLst>
              <a:path w="7128913" h="6853457">
                <a:moveTo>
                  <a:pt x="2343548" y="0"/>
                </a:moveTo>
                <a:lnTo>
                  <a:pt x="5168877" y="0"/>
                </a:lnTo>
                <a:lnTo>
                  <a:pt x="5218299" y="19487"/>
                </a:lnTo>
                <a:cubicBezTo>
                  <a:pt x="5976640" y="340238"/>
                  <a:pt x="6607722" y="902948"/>
                  <a:pt x="7014769" y="1610837"/>
                </a:cubicBezTo>
                <a:lnTo>
                  <a:pt x="7128913" y="1827198"/>
                </a:lnTo>
                <a:lnTo>
                  <a:pt x="7128913" y="5131581"/>
                </a:lnTo>
                <a:lnTo>
                  <a:pt x="7091067" y="5210750"/>
                </a:lnTo>
                <a:cubicBezTo>
                  <a:pt x="6744936" y="5876527"/>
                  <a:pt x="6205281" y="6425584"/>
                  <a:pt x="5546646" y="6783375"/>
                </a:cubicBezTo>
                <a:lnTo>
                  <a:pt x="5409811" y="6853457"/>
                </a:lnTo>
                <a:lnTo>
                  <a:pt x="2102613" y="6853457"/>
                </a:lnTo>
                <a:lnTo>
                  <a:pt x="1965779" y="6783375"/>
                </a:lnTo>
                <a:cubicBezTo>
                  <a:pt x="794873" y="6147301"/>
                  <a:pt x="0" y="4906735"/>
                  <a:pt x="0" y="3480517"/>
                </a:cubicBezTo>
                <a:cubicBezTo>
                  <a:pt x="0" y="1924643"/>
                  <a:pt x="945964" y="589711"/>
                  <a:pt x="2294125" y="1948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4268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70D452-5536-6B46-B634-81DC9178E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5747" y="3172"/>
            <a:ext cx="12180722" cy="685165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0CB6BA-9D83-C94B-8970-1C6369F18A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9530" y="-177312"/>
            <a:ext cx="1620192" cy="16201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CEC57F8-434F-4548-B188-4CD5688C8F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3352800"/>
            <a:ext cx="1524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935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295D2DF-CED6-4994-8717-CEA25F9CAF09}"/>
              </a:ext>
            </a:extLst>
          </p:cNvPr>
          <p:cNvCxnSpPr>
            <a:cxnSpLocks/>
          </p:cNvCxnSpPr>
          <p:nvPr/>
        </p:nvCxnSpPr>
        <p:spPr>
          <a:xfrm>
            <a:off x="14686" y="261705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5D23DCA-02B0-4A03-81B8-B2F3E25F4046}"/>
              </a:ext>
            </a:extLst>
          </p:cNvPr>
          <p:cNvCxnSpPr>
            <a:cxnSpLocks/>
          </p:cNvCxnSpPr>
          <p:nvPr/>
        </p:nvCxnSpPr>
        <p:spPr>
          <a:xfrm>
            <a:off x="0" y="919480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F879FD5F-8074-4455-B302-C211158D1E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889" y="6042000"/>
            <a:ext cx="694907" cy="5847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EB3DFED-9C05-4375-B806-C542158D6B0D}"/>
              </a:ext>
            </a:extLst>
          </p:cNvPr>
          <p:cNvSpPr txBox="1"/>
          <p:nvPr/>
        </p:nvSpPr>
        <p:spPr>
          <a:xfrm>
            <a:off x="1064059" y="278226"/>
            <a:ext cx="761519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We’ve Done the Work for You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17706525-19D2-4985-81FE-E7796C5CB429}"/>
              </a:ext>
            </a:extLst>
          </p:cNvPr>
          <p:cNvSpPr txBox="1">
            <a:spLocks/>
          </p:cNvSpPr>
          <p:nvPr/>
        </p:nvSpPr>
        <p:spPr>
          <a:xfrm>
            <a:off x="1554477" y="1386191"/>
            <a:ext cx="7264115" cy="471359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6777" indent="-456777" algn="l">
              <a:buFont typeface="Arial" panose="020B0604020202020204" pitchFamily="34" charset="0"/>
              <a:buChar char="•"/>
            </a:pPr>
            <a:r>
              <a:rPr lang="en-US" sz="2800">
                <a:latin typeface="Gill Sans MT" panose="020B0502020104020203" pitchFamily="34" charset="0"/>
              </a:rPr>
              <a:t>Tested in the most Challenging Beverage Bases both Powder and Liquid formats</a:t>
            </a:r>
          </a:p>
          <a:p>
            <a:pPr marL="456898" lvl="1" algn="l"/>
            <a:r>
              <a:rPr lang="en-US" sz="2800">
                <a:latin typeface="Gill Sans MT" panose="020B0502020104020203" pitchFamily="34" charset="0"/>
              </a:rPr>
              <a:t>	-Mask First and neutralize, then Flavor</a:t>
            </a:r>
          </a:p>
          <a:p>
            <a:pPr marL="456777" indent="-456777" algn="l">
              <a:buFont typeface="Arial" panose="020B0604020202020204" pitchFamily="34" charset="0"/>
              <a:buChar char="•"/>
            </a:pPr>
            <a:endParaRPr lang="en-US" sz="2800">
              <a:latin typeface="Gill Sans MT" panose="020B0502020104020203" pitchFamily="34" charset="0"/>
            </a:endParaRPr>
          </a:p>
          <a:p>
            <a:pPr marL="456777" indent="-456777" algn="l">
              <a:buFont typeface="Arial" panose="020B0604020202020204" pitchFamily="34" charset="0"/>
              <a:buChar char="•"/>
            </a:pPr>
            <a:r>
              <a:rPr lang="en-US" sz="2800">
                <a:latin typeface="Gill Sans MT" panose="020B0502020104020203" pitchFamily="34" charset="0"/>
              </a:rPr>
              <a:t>For RTDs harsh processing conditions can impact aroma and taste when using liquid flavors, not for </a:t>
            </a:r>
            <a:r>
              <a:rPr lang="en-US" sz="2800" err="1">
                <a:latin typeface="Gill Sans MT" panose="020B0502020104020203" pitchFamily="34" charset="0"/>
              </a:rPr>
              <a:t>Coolzoom</a:t>
            </a:r>
            <a:r>
              <a:rPr lang="en-US" sz="2800">
                <a:latin typeface="Gill Sans MT" panose="020B0502020104020203" pitchFamily="34" charset="0"/>
              </a:rPr>
              <a:t>.</a:t>
            </a:r>
          </a:p>
          <a:p>
            <a:pPr algn="l"/>
            <a:endParaRPr lang="en-US" sz="1200">
              <a:latin typeface="Gill Sans MT" panose="020B0502020104020203" pitchFamily="34" charset="0"/>
            </a:endParaRPr>
          </a:p>
          <a:p>
            <a:pPr marL="456777" indent="-456777" algn="l">
              <a:buFont typeface="Arial" panose="020B0604020202020204" pitchFamily="34" charset="0"/>
              <a:buChar char="•"/>
            </a:pPr>
            <a:r>
              <a:rPr lang="en-US" sz="2800">
                <a:latin typeface="Gill Sans MT" panose="020B0502020104020203" pitchFamily="34" charset="0"/>
              </a:rPr>
              <a:t>Better performance in powder and better flavor delivery format in RTD, i.e. ease of use at manufacturing level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DAFEC10-3D0E-400C-9AD2-D30B38CE95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12" t="5089" r="9643" b="574"/>
          <a:stretch/>
        </p:blipFill>
        <p:spPr>
          <a:xfrm>
            <a:off x="14686" y="5184314"/>
            <a:ext cx="1539791" cy="167368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40E94B7-1807-468D-ACA9-6262331149F8}"/>
              </a:ext>
            </a:extLst>
          </p:cNvPr>
          <p:cNvSpPr/>
          <p:nvPr/>
        </p:nvSpPr>
        <p:spPr>
          <a:xfrm>
            <a:off x="97183" y="349406"/>
            <a:ext cx="20861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92D050"/>
                </a:solidFill>
                <a:latin typeface="Gill Sans MT" panose="020B0502020104020203" pitchFamily="34" charset="0"/>
              </a:rPr>
              <a:t>Zoom</a:t>
            </a:r>
            <a:r>
              <a:rPr lang="en-US" sz="2400">
                <a:latin typeface="Gill Sans MT" panose="020B0502020104020203" pitchFamily="34" charset="0"/>
              </a:rPr>
              <a:t>Essence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437466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295D2DF-CED6-4994-8717-CEA25F9CAF09}"/>
              </a:ext>
            </a:extLst>
          </p:cNvPr>
          <p:cNvCxnSpPr>
            <a:cxnSpLocks/>
          </p:cNvCxnSpPr>
          <p:nvPr/>
        </p:nvCxnSpPr>
        <p:spPr>
          <a:xfrm>
            <a:off x="14686" y="261705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5D23DCA-02B0-4A03-81B8-B2F3E25F4046}"/>
              </a:ext>
            </a:extLst>
          </p:cNvPr>
          <p:cNvCxnSpPr>
            <a:cxnSpLocks/>
          </p:cNvCxnSpPr>
          <p:nvPr/>
        </p:nvCxnSpPr>
        <p:spPr>
          <a:xfrm>
            <a:off x="0" y="919480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F879FD5F-8074-4455-B302-C211158D1E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889" y="6042000"/>
            <a:ext cx="694907" cy="5847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EB3DFED-9C05-4375-B806-C542158D6B0D}"/>
              </a:ext>
            </a:extLst>
          </p:cNvPr>
          <p:cNvSpPr txBox="1"/>
          <p:nvPr/>
        </p:nvSpPr>
        <p:spPr>
          <a:xfrm>
            <a:off x="1064059" y="278226"/>
            <a:ext cx="761519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We’ve Done the Work for You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DAFEC10-3D0E-400C-9AD2-D30B38CE95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12" t="5089" r="9643" b="574"/>
          <a:stretch/>
        </p:blipFill>
        <p:spPr>
          <a:xfrm>
            <a:off x="14686" y="5184314"/>
            <a:ext cx="1539791" cy="167368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40E94B7-1807-468D-ACA9-6262331149F8}"/>
              </a:ext>
            </a:extLst>
          </p:cNvPr>
          <p:cNvSpPr/>
          <p:nvPr/>
        </p:nvSpPr>
        <p:spPr>
          <a:xfrm>
            <a:off x="97183" y="349406"/>
            <a:ext cx="20861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92D050"/>
                </a:solidFill>
                <a:latin typeface="Gill Sans MT" panose="020B0502020104020203" pitchFamily="34" charset="0"/>
              </a:rPr>
              <a:t>Zoom</a:t>
            </a:r>
            <a:r>
              <a:rPr lang="en-US" sz="2400">
                <a:latin typeface="Gill Sans MT" panose="020B0502020104020203" pitchFamily="34" charset="0"/>
              </a:rPr>
              <a:t>Essence</a:t>
            </a:r>
            <a:endParaRPr lang="en-US" sz="24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3F78E89-919F-4498-B52D-575217C6EEDE}"/>
              </a:ext>
            </a:extLst>
          </p:cNvPr>
          <p:cNvSpPr/>
          <p:nvPr/>
        </p:nvSpPr>
        <p:spPr>
          <a:xfrm>
            <a:off x="903249" y="1282390"/>
            <a:ext cx="777600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 Traditional Spray Dried Flavors</a:t>
            </a:r>
          </a:p>
          <a:p>
            <a:endParaRPr lang="en-US" sz="2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2-3X lower Cost-in-Use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Lower calorie &amp; carbs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Higher quality flavor = Better retention of volatiles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Longer shelf life by 9-12 months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Better dispersion and hydration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Possibility of reduced excipient levels</a:t>
            </a:r>
            <a:endParaRPr lang="en-US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65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295D2DF-CED6-4994-8717-CEA25F9CAF09}"/>
              </a:ext>
            </a:extLst>
          </p:cNvPr>
          <p:cNvCxnSpPr>
            <a:cxnSpLocks/>
          </p:cNvCxnSpPr>
          <p:nvPr/>
        </p:nvCxnSpPr>
        <p:spPr>
          <a:xfrm>
            <a:off x="14686" y="261705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5D23DCA-02B0-4A03-81B8-B2F3E25F4046}"/>
              </a:ext>
            </a:extLst>
          </p:cNvPr>
          <p:cNvCxnSpPr>
            <a:cxnSpLocks/>
          </p:cNvCxnSpPr>
          <p:nvPr/>
        </p:nvCxnSpPr>
        <p:spPr>
          <a:xfrm>
            <a:off x="0" y="919480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F879FD5F-8074-4455-B302-C211158D1E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889" y="6042000"/>
            <a:ext cx="694907" cy="5847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EB3DFED-9C05-4375-B806-C542158D6B0D}"/>
              </a:ext>
            </a:extLst>
          </p:cNvPr>
          <p:cNvSpPr txBox="1"/>
          <p:nvPr/>
        </p:nvSpPr>
        <p:spPr>
          <a:xfrm>
            <a:off x="1064059" y="278226"/>
            <a:ext cx="761519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We’ve Done the Work for You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DAFEC10-3D0E-400C-9AD2-D30B38CE95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12" t="5089" r="9643" b="574"/>
          <a:stretch/>
        </p:blipFill>
        <p:spPr>
          <a:xfrm>
            <a:off x="14686" y="5184314"/>
            <a:ext cx="1539791" cy="167368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40E94B7-1807-468D-ACA9-6262331149F8}"/>
              </a:ext>
            </a:extLst>
          </p:cNvPr>
          <p:cNvSpPr/>
          <p:nvPr/>
        </p:nvSpPr>
        <p:spPr>
          <a:xfrm>
            <a:off x="97183" y="349406"/>
            <a:ext cx="20861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92D050"/>
                </a:solidFill>
                <a:latin typeface="Gill Sans MT" panose="020B0502020104020203" pitchFamily="34" charset="0"/>
              </a:rPr>
              <a:t>Zoom</a:t>
            </a:r>
            <a:r>
              <a:rPr lang="en-US" sz="2400">
                <a:latin typeface="Gill Sans MT" panose="020B0502020104020203" pitchFamily="34" charset="0"/>
              </a:rPr>
              <a:t>Essence</a:t>
            </a:r>
            <a:endParaRPr lang="en-US" sz="24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3F78E89-919F-4498-B52D-575217C6EEDE}"/>
              </a:ext>
            </a:extLst>
          </p:cNvPr>
          <p:cNvSpPr/>
          <p:nvPr/>
        </p:nvSpPr>
        <p:spPr>
          <a:xfrm>
            <a:off x="903249" y="1449415"/>
            <a:ext cx="7776009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/>
              <a:t>Vs Traditional Liquid Flavors</a:t>
            </a:r>
          </a:p>
          <a:p>
            <a:endParaRPr lang="en-US" sz="2400"/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US" sz="2800">
                <a:latin typeface="Calibri" panose="020F0502020204030204" pitchFamily="34" charset="0"/>
                <a:cs typeface="Times New Roman" panose="02020603050405020304" pitchFamily="18" charset="0"/>
              </a:rPr>
              <a:t>Up to 2X lower Cost-in-Use 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US" sz="2800">
                <a:latin typeface="Calibri" panose="020F0502020204030204" pitchFamily="34" charset="0"/>
                <a:cs typeface="Times New Roman" panose="02020603050405020304" pitchFamily="18" charset="0"/>
              </a:rPr>
              <a:t>Mixes with other dries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US" sz="2800">
                <a:latin typeface="Calibri" panose="020F0502020204030204" pitchFamily="34" charset="0"/>
                <a:cs typeface="Times New Roman" panose="02020603050405020304" pitchFamily="18" charset="0"/>
              </a:rPr>
              <a:t>No flashpoint worries or carrier interactions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US" sz="2800">
                <a:latin typeface="Calibri" panose="020F0502020204030204" pitchFamily="34" charset="0"/>
                <a:cs typeface="Times New Roman" panose="02020603050405020304" pitchFamily="18" charset="0"/>
              </a:rPr>
              <a:t>Lower freight costs with no HazMat shipping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US" sz="2800">
                <a:latin typeface="Calibri" panose="020F0502020204030204" pitchFamily="34" charset="0"/>
                <a:cs typeface="Times New Roman" panose="02020603050405020304" pitchFamily="18" charset="0"/>
              </a:rPr>
              <a:t>Longer Shelf Life by 6-12 months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182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295D2DF-CED6-4994-8717-CEA25F9CAF09}"/>
              </a:ext>
            </a:extLst>
          </p:cNvPr>
          <p:cNvCxnSpPr>
            <a:cxnSpLocks/>
          </p:cNvCxnSpPr>
          <p:nvPr/>
        </p:nvCxnSpPr>
        <p:spPr>
          <a:xfrm>
            <a:off x="14686" y="261705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5D23DCA-02B0-4A03-81B8-B2F3E25F4046}"/>
              </a:ext>
            </a:extLst>
          </p:cNvPr>
          <p:cNvCxnSpPr>
            <a:cxnSpLocks/>
          </p:cNvCxnSpPr>
          <p:nvPr/>
        </p:nvCxnSpPr>
        <p:spPr>
          <a:xfrm>
            <a:off x="0" y="919480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F879FD5F-8074-4455-B302-C211158D1E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889" y="6042000"/>
            <a:ext cx="694907" cy="5847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EB3DFED-9C05-4375-B806-C542158D6B0D}"/>
              </a:ext>
            </a:extLst>
          </p:cNvPr>
          <p:cNvSpPr txBox="1"/>
          <p:nvPr/>
        </p:nvSpPr>
        <p:spPr>
          <a:xfrm>
            <a:off x="1064059" y="278226"/>
            <a:ext cx="761519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We’ve Done the Work for You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DAFEC10-3D0E-400C-9AD2-D30B38CE95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12" t="5089" r="9643" b="574"/>
          <a:stretch/>
        </p:blipFill>
        <p:spPr>
          <a:xfrm>
            <a:off x="14686" y="5184314"/>
            <a:ext cx="1539791" cy="167368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40E94B7-1807-468D-ACA9-6262331149F8}"/>
              </a:ext>
            </a:extLst>
          </p:cNvPr>
          <p:cNvSpPr/>
          <p:nvPr/>
        </p:nvSpPr>
        <p:spPr>
          <a:xfrm>
            <a:off x="97183" y="349406"/>
            <a:ext cx="20861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92D050"/>
                </a:solidFill>
                <a:latin typeface="Gill Sans MT" panose="020B0502020104020203" pitchFamily="34" charset="0"/>
              </a:rPr>
              <a:t>Zoom</a:t>
            </a:r>
            <a:r>
              <a:rPr lang="en-US" sz="2400">
                <a:latin typeface="Gill Sans MT" panose="020B0502020104020203" pitchFamily="34" charset="0"/>
              </a:rPr>
              <a:t>Essence</a:t>
            </a:r>
            <a:endParaRPr lang="en-US" sz="24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3F78E89-919F-4498-B52D-575217C6EEDE}"/>
              </a:ext>
            </a:extLst>
          </p:cNvPr>
          <p:cNvSpPr/>
          <p:nvPr/>
        </p:nvSpPr>
        <p:spPr>
          <a:xfrm>
            <a:off x="903249" y="1282390"/>
            <a:ext cx="7776009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/>
              <a:t> Product Applications</a:t>
            </a:r>
          </a:p>
          <a:p>
            <a:endParaRPr lang="en-US"/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US" sz="2400">
                <a:latin typeface="Calibri" panose="020F0502020204030204" pitchFamily="34" charset="0"/>
                <a:cs typeface="Times New Roman" panose="02020603050405020304" pitchFamily="18" charset="0"/>
              </a:rPr>
              <a:t>Less carbs &amp; calories with lower use level = 0.05-0.15%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2400">
                <a:latin typeface="Calibri" panose="020F0502020204030204" pitchFamily="34" charset="0"/>
                <a:cs typeface="Times New Roman" panose="02020603050405020304" pitchFamily="18" charset="0"/>
              </a:rPr>
              <a:t>Pair with Masking Flavors to mitigate base deficiencies to mask bitterness, etc.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2400">
                <a:latin typeface="Calibri" panose="020F0502020204030204" pitchFamily="34" charset="0"/>
                <a:cs typeface="Times New Roman" panose="02020603050405020304" pitchFamily="18" charset="0"/>
              </a:rPr>
              <a:t>Pair with Natural Enhancer Flavors for Sweetness, Dairy, Salt, etc. to reduce excipients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2400">
                <a:latin typeface="Calibri" panose="020F0502020204030204" pitchFamily="34" charset="0"/>
                <a:cs typeface="Times New Roman" panose="02020603050405020304" pitchFamily="18" charset="0"/>
              </a:rPr>
              <a:t>Flavor profiles and use levels are often contingent upon protein levels and processing conditions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2400">
                <a:latin typeface="Calibri" panose="020F0502020204030204" pitchFamily="34" charset="0"/>
                <a:cs typeface="Times New Roman" panose="02020603050405020304" pitchFamily="18" charset="0"/>
              </a:rPr>
              <a:t>Sufficient product aging must be allowed for complete flavor development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912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C7CAC59-D1EF-48EB-814B-90EED3326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5760" y="6021456"/>
            <a:ext cx="914400" cy="58479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295D2DF-CED6-4994-8717-CEA25F9CAF09}"/>
              </a:ext>
            </a:extLst>
          </p:cNvPr>
          <p:cNvCxnSpPr>
            <a:cxnSpLocks/>
          </p:cNvCxnSpPr>
          <p:nvPr/>
        </p:nvCxnSpPr>
        <p:spPr>
          <a:xfrm>
            <a:off x="0" y="251753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5D23DCA-02B0-4A03-81B8-B2F3E25F4046}"/>
              </a:ext>
            </a:extLst>
          </p:cNvPr>
          <p:cNvCxnSpPr>
            <a:cxnSpLocks/>
          </p:cNvCxnSpPr>
          <p:nvPr/>
        </p:nvCxnSpPr>
        <p:spPr>
          <a:xfrm>
            <a:off x="0" y="968618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525FD05F-99B9-42BC-B368-13A200C3D1B1}"/>
              </a:ext>
            </a:extLst>
          </p:cNvPr>
          <p:cNvSpPr/>
          <p:nvPr/>
        </p:nvSpPr>
        <p:spPr>
          <a:xfrm>
            <a:off x="1270000" y="303826"/>
            <a:ext cx="701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>
                <a:solidFill>
                  <a:srgbClr val="70BF41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Cool</a:t>
            </a:r>
            <a:r>
              <a:rPr lang="en-US" sz="320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Zoom Science Drives Performance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D353DC-3912-43F2-AA18-3157F8C7A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660" y="2489194"/>
            <a:ext cx="4134340" cy="31193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7DC994-C686-41E1-8C7E-29CCFD1F9F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00" y="2336806"/>
            <a:ext cx="3747363" cy="327173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4B8909D-AF9A-4F0C-8044-42AC1740C60F}"/>
              </a:ext>
            </a:extLst>
          </p:cNvPr>
          <p:cNvSpPr txBox="1"/>
          <p:nvPr/>
        </p:nvSpPr>
        <p:spPr>
          <a:xfrm>
            <a:off x="1270000" y="1769773"/>
            <a:ext cx="2662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  <a:latin typeface="Gill Sans MT" panose="020B0502020104020203" pitchFamily="34" charset="0"/>
              </a:rPr>
              <a:t>Typical High Heat Spray Dried Powder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333183-4AF1-4D47-930A-60854F197075}"/>
              </a:ext>
            </a:extLst>
          </p:cNvPr>
          <p:cNvSpPr txBox="1"/>
          <p:nvPr/>
        </p:nvSpPr>
        <p:spPr>
          <a:xfrm>
            <a:off x="5394176" y="1769773"/>
            <a:ext cx="2662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70BF41"/>
                </a:solidFill>
                <a:latin typeface="Gill Sans MT" panose="020B0502020104020203" pitchFamily="34" charset="0"/>
              </a:rPr>
              <a:t>Cool</a:t>
            </a:r>
            <a:r>
              <a:rPr lang="en-US" sz="2000" b="1">
                <a:solidFill>
                  <a:schemeClr val="accent1"/>
                </a:solidFill>
                <a:latin typeface="Gill Sans MT" panose="020B0502020104020203" pitchFamily="34" charset="0"/>
              </a:rPr>
              <a:t>Zoom Powder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228911E-A98D-4C89-A5DB-BE50FDC69E1E}"/>
              </a:ext>
            </a:extLst>
          </p:cNvPr>
          <p:cNvCxnSpPr>
            <a:cxnSpLocks/>
          </p:cNvCxnSpPr>
          <p:nvPr/>
        </p:nvCxnSpPr>
        <p:spPr>
          <a:xfrm flipH="1" flipV="1">
            <a:off x="2145931" y="4607760"/>
            <a:ext cx="914399" cy="380999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63CB616A-1072-4AEE-B2E5-082977FAECBE}"/>
              </a:ext>
            </a:extLst>
          </p:cNvPr>
          <p:cNvSpPr txBox="1"/>
          <p:nvPr/>
        </p:nvSpPr>
        <p:spPr>
          <a:xfrm>
            <a:off x="3060330" y="4861801"/>
            <a:ext cx="78153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>
                <a:solidFill>
                  <a:schemeClr val="bg1"/>
                </a:solidFill>
              </a:rPr>
              <a:t>Air Pocket</a:t>
            </a:r>
          </a:p>
        </p:txBody>
      </p:sp>
    </p:spTree>
    <p:extLst>
      <p:ext uri="{BB962C8B-B14F-4D97-AF65-F5344CB8AC3E}">
        <p14:creationId xmlns:p14="http://schemas.microsoft.com/office/powerpoint/2010/main" val="2295334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295D2DF-CED6-4994-8717-CEA25F9CAF09}"/>
              </a:ext>
            </a:extLst>
          </p:cNvPr>
          <p:cNvCxnSpPr>
            <a:cxnSpLocks/>
          </p:cNvCxnSpPr>
          <p:nvPr/>
        </p:nvCxnSpPr>
        <p:spPr>
          <a:xfrm>
            <a:off x="14686" y="261705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5D23DCA-02B0-4A03-81B8-B2F3E25F4046}"/>
              </a:ext>
            </a:extLst>
          </p:cNvPr>
          <p:cNvCxnSpPr>
            <a:cxnSpLocks/>
          </p:cNvCxnSpPr>
          <p:nvPr/>
        </p:nvCxnSpPr>
        <p:spPr>
          <a:xfrm>
            <a:off x="0" y="919480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F879FD5F-8074-4455-B302-C211158D1E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889" y="6042000"/>
            <a:ext cx="694907" cy="5847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EB3DFED-9C05-4375-B806-C542158D6B0D}"/>
              </a:ext>
            </a:extLst>
          </p:cNvPr>
          <p:cNvSpPr txBox="1"/>
          <p:nvPr/>
        </p:nvSpPr>
        <p:spPr>
          <a:xfrm>
            <a:off x="660400" y="289002"/>
            <a:ext cx="750823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Cost Effective</a:t>
            </a:r>
          </a:p>
        </p:txBody>
      </p:sp>
      <p:pic>
        <p:nvPicPr>
          <p:cNvPr id="3074" name="Picture 2" descr="Image result for ice">
            <a:extLst>
              <a:ext uri="{FF2B5EF4-FFF2-40B4-BE49-F238E27FC236}">
                <a16:creationId xmlns:a16="http://schemas.microsoft.com/office/drawing/2014/main" id="{3CCAA2F6-7784-4D21-8DB4-192749AC1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5" y="5334001"/>
            <a:ext cx="2034617" cy="152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638545-6DB5-49D4-9A79-2CEA4B1D0AB6}"/>
              </a:ext>
            </a:extLst>
          </p:cNvPr>
          <p:cNvSpPr txBox="1"/>
          <p:nvPr/>
        </p:nvSpPr>
        <p:spPr>
          <a:xfrm>
            <a:off x="747133" y="1121340"/>
            <a:ext cx="78595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Gill Sans MT" panose="020B0502020104020203" pitchFamily="34" charset="0"/>
              </a:rPr>
              <a:t>Lower Usage Rates with Significant Savings</a:t>
            </a:r>
          </a:p>
          <a:p>
            <a:pPr algn="ctr"/>
            <a:r>
              <a:rPr lang="en-US" sz="2000">
                <a:latin typeface="Gill Sans MT" panose="020B0502020104020203" pitchFamily="34" charset="0"/>
              </a:rPr>
              <a:t>Orange Cream RTD Beverage</a:t>
            </a:r>
            <a:endParaRPr lang="en-US" sz="2400">
              <a:latin typeface="Gill Sans MT" panose="020B05020201040202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4B8321-8BEA-4D72-BF4B-00C4E9FFD25D}"/>
              </a:ext>
            </a:extLst>
          </p:cNvPr>
          <p:cNvSpPr/>
          <p:nvPr/>
        </p:nvSpPr>
        <p:spPr>
          <a:xfrm>
            <a:off x="178078" y="386622"/>
            <a:ext cx="20861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92D050"/>
                </a:solidFill>
                <a:latin typeface="Gill Sans MT" panose="020B0502020104020203" pitchFamily="34" charset="0"/>
              </a:rPr>
              <a:t>Zoom</a:t>
            </a:r>
            <a:r>
              <a:rPr lang="en-US" sz="2400">
                <a:latin typeface="Gill Sans MT" panose="020B0502020104020203" pitchFamily="34" charset="0"/>
              </a:rPr>
              <a:t>Essence</a:t>
            </a:r>
            <a:endParaRPr lang="en-US" sz="240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CA5B0C98-65F8-45BD-A42E-CEAC79A53D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450137"/>
              </p:ext>
            </p:extLst>
          </p:nvPr>
        </p:nvGraphicFramePr>
        <p:xfrm>
          <a:off x="566672" y="2340025"/>
          <a:ext cx="8040028" cy="285916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92142">
                  <a:extLst>
                    <a:ext uri="{9D8B030D-6E8A-4147-A177-3AD203B41FA5}">
                      <a16:colId xmlns:a16="http://schemas.microsoft.com/office/drawing/2014/main" val="4065508666"/>
                    </a:ext>
                  </a:extLst>
                </a:gridCol>
                <a:gridCol w="1815962">
                  <a:extLst>
                    <a:ext uri="{9D8B030D-6E8A-4147-A177-3AD203B41FA5}">
                      <a16:colId xmlns:a16="http://schemas.microsoft.com/office/drawing/2014/main" val="3595081538"/>
                    </a:ext>
                  </a:extLst>
                </a:gridCol>
                <a:gridCol w="1815962">
                  <a:extLst>
                    <a:ext uri="{9D8B030D-6E8A-4147-A177-3AD203B41FA5}">
                      <a16:colId xmlns:a16="http://schemas.microsoft.com/office/drawing/2014/main" val="2940053945"/>
                    </a:ext>
                  </a:extLst>
                </a:gridCol>
                <a:gridCol w="1815962">
                  <a:extLst>
                    <a:ext uri="{9D8B030D-6E8A-4147-A177-3AD203B41FA5}">
                      <a16:colId xmlns:a16="http://schemas.microsoft.com/office/drawing/2014/main" val="3788874888"/>
                    </a:ext>
                  </a:extLst>
                </a:gridCol>
              </a:tblGrid>
              <a:tr h="709649">
                <a:tc>
                  <a:txBody>
                    <a:bodyPr/>
                    <a:lstStyle/>
                    <a:p>
                      <a:endParaRPr lang="en-US" sz="240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>
                          <a:latin typeface="Gill Sans MT" panose="020B0502020104020203" pitchFamily="34" charset="0"/>
                        </a:rPr>
                        <a:t>Original</a:t>
                      </a:r>
                      <a:r>
                        <a:rPr lang="en-US" sz="1800" b="1" baseline="0">
                          <a:latin typeface="Gill Sans MT" panose="020B0502020104020203" pitchFamily="34" charset="0"/>
                        </a:rPr>
                        <a:t> Formula</a:t>
                      </a:r>
                      <a:endParaRPr lang="en-US" sz="1800" b="1">
                        <a:latin typeface="Gill Sans MT" panose="020B0502020104020203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err="1">
                          <a:solidFill>
                            <a:srgbClr val="70BF41"/>
                          </a:solidFill>
                          <a:latin typeface="Gill Sans MT" panose="020B0502020104020203" pitchFamily="34" charset="0"/>
                        </a:rPr>
                        <a:t>Cool</a:t>
                      </a:r>
                      <a:r>
                        <a:rPr lang="en-US" sz="1800" b="1" err="1">
                          <a:solidFill>
                            <a:schemeClr val="accent1"/>
                          </a:solidFill>
                          <a:latin typeface="Gill Sans MT" panose="020B0502020104020203" pitchFamily="34" charset="0"/>
                        </a:rPr>
                        <a:t>Zoom</a:t>
                      </a:r>
                      <a:endParaRPr lang="en-US" sz="1800">
                        <a:latin typeface="Gill Sans MT" panose="020B0502020104020203" pitchFamily="34" charset="0"/>
                      </a:endParaRPr>
                    </a:p>
                    <a:p>
                      <a:endParaRPr lang="en-US" sz="1200" b="1" kern="1200">
                        <a:solidFill>
                          <a:srgbClr val="70BF4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latin typeface="Gill Sans MT" panose="020B0502020104020203" pitchFamily="34" charset="0"/>
                        </a:rPr>
                        <a:t>Difference</a:t>
                      </a:r>
                      <a:endParaRPr lang="en-US" sz="1800" b="1">
                        <a:latin typeface="Gill Sans MT" panose="020B0502020104020203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5365797"/>
                  </a:ext>
                </a:extLst>
              </a:tr>
              <a:tr h="513251">
                <a:tc>
                  <a:txBody>
                    <a:bodyPr/>
                    <a:lstStyle/>
                    <a:p>
                      <a:pPr algn="l"/>
                      <a:endParaRPr lang="en-US" sz="1800">
                        <a:latin typeface="Gill Sans MT" panose="020B0502020104020203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Gill Sans MT" panose="020B0502020104020203" pitchFamily="34" charset="0"/>
                        </a:rPr>
                        <a:t>ml</a:t>
                      </a:r>
                      <a:endParaRPr lang="en-US" sz="1800" i="1">
                        <a:latin typeface="Gill Sans MT" panose="020B0502020104020203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Gill Sans MT" panose="020B0502020104020203" pitchFamily="34" charset="0"/>
                        </a:rPr>
                        <a:t>ml</a:t>
                      </a:r>
                      <a:endParaRPr lang="en-US" sz="1800" i="1">
                        <a:latin typeface="Gill Sans MT" panose="020B0502020104020203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Gill Sans MT" panose="020B0502020104020203" pitchFamily="34" charset="0"/>
                        </a:rPr>
                        <a:t>% Change</a:t>
                      </a:r>
                      <a:endParaRPr lang="en-US" sz="1800" i="1">
                        <a:latin typeface="Gill Sans MT" panose="020B0502020104020203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5208920"/>
                  </a:ext>
                </a:extLst>
              </a:tr>
              <a:tr h="609766">
                <a:tc>
                  <a:txBody>
                    <a:bodyPr/>
                    <a:lstStyle/>
                    <a:p>
                      <a:pPr marL="0" marR="0" indent="0" algn="l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latin typeface="Gill Sans MT" panose="020B0502020104020203" pitchFamily="34" charset="0"/>
                        </a:rPr>
                        <a:t>Unflavored</a:t>
                      </a:r>
                      <a:r>
                        <a:rPr lang="en-US" sz="1800" baseline="0">
                          <a:latin typeface="Gill Sans MT" panose="020B0502020104020203" pitchFamily="34" charset="0"/>
                        </a:rPr>
                        <a:t> Base</a:t>
                      </a:r>
                      <a:endParaRPr lang="en-US" sz="1800">
                        <a:latin typeface="Gill Sans MT" panose="020B0502020104020203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Gill Sans MT" panose="020B0502020104020203" pitchFamily="34" charset="0"/>
                        </a:rPr>
                        <a:t>340.0</a:t>
                      </a:r>
                      <a:endParaRPr lang="en-US" sz="1800">
                        <a:latin typeface="Gill Sans MT" panose="020B0502020104020203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Gill Sans MT" panose="020B0502020104020203" pitchFamily="34" charset="0"/>
                        </a:rPr>
                        <a:t>340.0</a:t>
                      </a:r>
                      <a:endParaRPr lang="en-US" sz="1800">
                        <a:latin typeface="Gill Sans MT" panose="020B0502020104020203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.0%</a:t>
                      </a:r>
                      <a:endParaRPr lang="en-US" sz="1800">
                        <a:solidFill>
                          <a:schemeClr val="bg1"/>
                        </a:solidFill>
                        <a:latin typeface="Gill Sans MT" panose="020B0502020104020203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6825887"/>
                  </a:ext>
                </a:extLst>
              </a:tr>
              <a:tr h="513251">
                <a:tc>
                  <a:txBody>
                    <a:bodyPr/>
                    <a:lstStyle/>
                    <a:p>
                      <a:pPr marL="0" marR="0" indent="0" algn="l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latin typeface="Gill Sans MT" panose="020B0502020104020203" pitchFamily="34" charset="0"/>
                        </a:rPr>
                        <a:t>N&amp;A Flavor</a:t>
                      </a:r>
                      <a:endParaRPr lang="en-US" sz="1800">
                        <a:latin typeface="Gill Sans MT" panose="020B0502020104020203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Gill Sans MT" panose="020B0502020104020203" pitchFamily="34" charset="0"/>
                        </a:rPr>
                        <a:t>0.7%</a:t>
                      </a:r>
                      <a:endParaRPr lang="en-US" sz="1800" b="1">
                        <a:latin typeface="Gill Sans MT" panose="020B0502020104020203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Gill Sans MT" panose="020B0502020104020203" pitchFamily="34" charset="0"/>
                        </a:rPr>
                        <a:t>0.1%</a:t>
                      </a:r>
                      <a:endParaRPr lang="en-US" sz="1800" b="1">
                        <a:latin typeface="Gill Sans MT" panose="020B0502020104020203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</a:rPr>
                        <a:t>(85.71%)</a:t>
                      </a:r>
                      <a:endParaRPr lang="en-US" sz="1800" b="1">
                        <a:solidFill>
                          <a:srgbClr val="FF0000"/>
                        </a:solidFill>
                        <a:latin typeface="Gill Sans MT" panose="020B0502020104020203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8429816"/>
                  </a:ext>
                </a:extLst>
              </a:tr>
              <a:tr h="513251"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latin typeface="Gill Sans MT" panose="020B0502020104020203" pitchFamily="34" charset="0"/>
                        </a:rPr>
                        <a:t>  </a:t>
                      </a:r>
                      <a:r>
                        <a:rPr lang="en-US" sz="1800" b="1">
                          <a:latin typeface="Gill Sans MT" panose="020B0502020104020203" pitchFamily="34" charset="0"/>
                        </a:rPr>
                        <a:t>Total Serving</a:t>
                      </a:r>
                      <a:endParaRPr lang="en-US" sz="1800" b="1">
                        <a:latin typeface="Gill Sans MT" panose="020B0502020104020203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>
                        <a:latin typeface="Gill Sans MT" panose="020B0502020104020203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>
                        <a:latin typeface="Gill Sans MT" panose="020B0502020104020203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>
                        <a:solidFill>
                          <a:srgbClr val="FF0000"/>
                        </a:solidFill>
                        <a:latin typeface="Gill Sans MT" panose="020B0502020104020203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3223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5661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295D2DF-CED6-4994-8717-CEA25F9CAF09}"/>
              </a:ext>
            </a:extLst>
          </p:cNvPr>
          <p:cNvCxnSpPr>
            <a:cxnSpLocks/>
          </p:cNvCxnSpPr>
          <p:nvPr/>
        </p:nvCxnSpPr>
        <p:spPr>
          <a:xfrm>
            <a:off x="14686" y="261705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5D23DCA-02B0-4A03-81B8-B2F3E25F4046}"/>
              </a:ext>
            </a:extLst>
          </p:cNvPr>
          <p:cNvCxnSpPr>
            <a:cxnSpLocks/>
          </p:cNvCxnSpPr>
          <p:nvPr/>
        </p:nvCxnSpPr>
        <p:spPr>
          <a:xfrm>
            <a:off x="0" y="919480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F879FD5F-8074-4455-B302-C211158D1EE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889" y="6042000"/>
            <a:ext cx="694907" cy="5847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EB3DFED-9C05-4375-B806-C542158D6B0D}"/>
              </a:ext>
            </a:extLst>
          </p:cNvPr>
          <p:cNvSpPr txBox="1"/>
          <p:nvPr/>
        </p:nvSpPr>
        <p:spPr>
          <a:xfrm>
            <a:off x="660400" y="289002"/>
            <a:ext cx="750823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Cost Effective</a:t>
            </a:r>
          </a:p>
        </p:txBody>
      </p:sp>
      <p:pic>
        <p:nvPicPr>
          <p:cNvPr id="3074" name="Picture 2" descr="Image result for ice">
            <a:extLst>
              <a:ext uri="{FF2B5EF4-FFF2-40B4-BE49-F238E27FC236}">
                <a16:creationId xmlns:a16="http://schemas.microsoft.com/office/drawing/2014/main" id="{3CCAA2F6-7784-4D21-8DB4-192749AC1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5" y="5334001"/>
            <a:ext cx="2034617" cy="152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638545-6DB5-49D4-9A79-2CEA4B1D0AB6}"/>
              </a:ext>
            </a:extLst>
          </p:cNvPr>
          <p:cNvSpPr txBox="1"/>
          <p:nvPr/>
        </p:nvSpPr>
        <p:spPr>
          <a:xfrm>
            <a:off x="747133" y="1121340"/>
            <a:ext cx="78595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Gill Sans MT" panose="020B0502020104020203" pitchFamily="34" charset="0"/>
              </a:rPr>
              <a:t>Lower Usage Rates with Significant Savings</a:t>
            </a:r>
          </a:p>
          <a:p>
            <a:pPr algn="ctr"/>
            <a:r>
              <a:rPr lang="en-US" sz="2000">
                <a:latin typeface="Gill Sans MT" panose="020B0502020104020203" pitchFamily="34" charset="0"/>
              </a:rPr>
              <a:t>Powdered Soft Drink Beverage</a:t>
            </a:r>
            <a:endParaRPr lang="en-US" sz="2400">
              <a:latin typeface="Gill Sans MT" panose="020B05020201040202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4B8321-8BEA-4D72-BF4B-00C4E9FFD25D}"/>
              </a:ext>
            </a:extLst>
          </p:cNvPr>
          <p:cNvSpPr/>
          <p:nvPr/>
        </p:nvSpPr>
        <p:spPr>
          <a:xfrm>
            <a:off x="178078" y="386622"/>
            <a:ext cx="20861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92D050"/>
                </a:solidFill>
                <a:latin typeface="Gill Sans MT" panose="020B0502020104020203" pitchFamily="34" charset="0"/>
              </a:rPr>
              <a:t>Zoom</a:t>
            </a:r>
            <a:r>
              <a:rPr lang="en-US" sz="2400">
                <a:latin typeface="Gill Sans MT" panose="020B0502020104020203" pitchFamily="34" charset="0"/>
              </a:rPr>
              <a:t>Essence</a:t>
            </a:r>
            <a:endParaRPr lang="en-US" sz="240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5B20A0C3-9D93-4C81-AD68-61894D5B3D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306092"/>
              </p:ext>
            </p:extLst>
          </p:nvPr>
        </p:nvGraphicFramePr>
        <p:xfrm>
          <a:off x="349222" y="1980311"/>
          <a:ext cx="8474927" cy="344923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505998">
                  <a:extLst>
                    <a:ext uri="{9D8B030D-6E8A-4147-A177-3AD203B41FA5}">
                      <a16:colId xmlns:a16="http://schemas.microsoft.com/office/drawing/2014/main" val="1771221163"/>
                    </a:ext>
                  </a:extLst>
                </a:gridCol>
                <a:gridCol w="863987">
                  <a:extLst>
                    <a:ext uri="{9D8B030D-6E8A-4147-A177-3AD203B41FA5}">
                      <a16:colId xmlns:a16="http://schemas.microsoft.com/office/drawing/2014/main" val="3921729719"/>
                    </a:ext>
                  </a:extLst>
                </a:gridCol>
                <a:gridCol w="949370">
                  <a:extLst>
                    <a:ext uri="{9D8B030D-6E8A-4147-A177-3AD203B41FA5}">
                      <a16:colId xmlns:a16="http://schemas.microsoft.com/office/drawing/2014/main" val="2694805147"/>
                    </a:ext>
                  </a:extLst>
                </a:gridCol>
                <a:gridCol w="826510">
                  <a:extLst>
                    <a:ext uri="{9D8B030D-6E8A-4147-A177-3AD203B41FA5}">
                      <a16:colId xmlns:a16="http://schemas.microsoft.com/office/drawing/2014/main" val="3230124921"/>
                    </a:ext>
                  </a:extLst>
                </a:gridCol>
                <a:gridCol w="1764922">
                  <a:extLst>
                    <a:ext uri="{9D8B030D-6E8A-4147-A177-3AD203B41FA5}">
                      <a16:colId xmlns:a16="http://schemas.microsoft.com/office/drawing/2014/main" val="1128600732"/>
                    </a:ext>
                  </a:extLst>
                </a:gridCol>
                <a:gridCol w="841647">
                  <a:extLst>
                    <a:ext uri="{9D8B030D-6E8A-4147-A177-3AD203B41FA5}">
                      <a16:colId xmlns:a16="http://schemas.microsoft.com/office/drawing/2014/main" val="2213500759"/>
                    </a:ext>
                  </a:extLst>
                </a:gridCol>
                <a:gridCol w="818129">
                  <a:extLst>
                    <a:ext uri="{9D8B030D-6E8A-4147-A177-3AD203B41FA5}">
                      <a16:colId xmlns:a16="http://schemas.microsoft.com/office/drawing/2014/main" val="2832218292"/>
                    </a:ext>
                  </a:extLst>
                </a:gridCol>
                <a:gridCol w="904364">
                  <a:extLst>
                    <a:ext uri="{9D8B030D-6E8A-4147-A177-3AD203B41FA5}">
                      <a16:colId xmlns:a16="http://schemas.microsoft.com/office/drawing/2014/main" val="1070362894"/>
                    </a:ext>
                  </a:extLst>
                </a:gridCol>
              </a:tblGrid>
              <a:tr h="471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gm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Market Product Cost/KG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Cost per Serving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err="1">
                          <a:solidFill>
                            <a:srgbClr val="70BF41"/>
                          </a:solidFill>
                        </a:rPr>
                        <a:t>Cool</a:t>
                      </a:r>
                      <a:r>
                        <a:rPr lang="en-US" sz="1800" b="1" err="1">
                          <a:solidFill>
                            <a:schemeClr val="accent1"/>
                          </a:solidFill>
                        </a:rPr>
                        <a:t>Zoom</a:t>
                      </a:r>
                      <a:endParaRPr lang="en-US" sz="1800"/>
                    </a:p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Version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gm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Cost/KG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Cost Per Serving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49117531"/>
                  </a:ext>
                </a:extLst>
              </a:tr>
              <a:tr h="2714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053049000"/>
                  </a:ext>
                </a:extLst>
              </a:tr>
              <a:tr h="2459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Base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15.98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Base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16.18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920302934"/>
                  </a:ext>
                </a:extLst>
              </a:tr>
              <a:tr h="5460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Lemonade Flavor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0.29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 $17.64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$0.0051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err="1">
                          <a:solidFill>
                            <a:srgbClr val="70BF41"/>
                          </a:solidFill>
                        </a:rPr>
                        <a:t>Cool</a:t>
                      </a:r>
                      <a:r>
                        <a:rPr lang="en-US" sz="1800" b="1" err="1">
                          <a:solidFill>
                            <a:schemeClr val="accent1"/>
                          </a:solidFill>
                        </a:rPr>
                        <a:t>Zoom</a:t>
                      </a:r>
                      <a:endParaRPr lang="en-US" sz="1800"/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>
                          <a:effectLst/>
                        </a:rPr>
                        <a:t>Lemonade Flavor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0.09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$39.25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$.00352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12756561"/>
                  </a:ext>
                </a:extLst>
              </a:tr>
              <a:tr h="219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61695557"/>
                  </a:ext>
                </a:extLst>
              </a:tr>
              <a:tr h="471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 Total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16.27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16.27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34581261"/>
                  </a:ext>
                </a:extLst>
              </a:tr>
              <a:tr h="25395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97740252"/>
                  </a:ext>
                </a:extLst>
              </a:tr>
              <a:tr h="471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Flavor Use Rate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1.78%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  <a:highlight>
                            <a:srgbClr val="FFFF00"/>
                          </a:highlight>
                        </a:rPr>
                        <a:t>$.00511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Gill Sans MT" panose="020B0502020104020203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rgbClr val="000000"/>
                          </a:solidFill>
                          <a:effectLst/>
                        </a:rPr>
                        <a:t>.5606%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  <a:highlight>
                            <a:srgbClr val="FFFF00"/>
                          </a:highlight>
                        </a:rPr>
                        <a:t>$0.00352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Gill Sans MT" panose="020B0502020104020203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051431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9166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983AEFE8227047990279A326FB9A2E" ma:contentTypeVersion="4" ma:contentTypeDescription="Create a new document." ma:contentTypeScope="" ma:versionID="d06a14a9097cb3634e0c3e3bb1ed7831">
  <xsd:schema xmlns:xsd="http://www.w3.org/2001/XMLSchema" xmlns:xs="http://www.w3.org/2001/XMLSchema" xmlns:p="http://schemas.microsoft.com/office/2006/metadata/properties" xmlns:ns2="d318bc04-d98a-4bf9-8d87-8b7ffe458b3c" targetNamespace="http://schemas.microsoft.com/office/2006/metadata/properties" ma:root="true" ma:fieldsID="7de709a47b35b465948f27958885a636" ns2:_="">
    <xsd:import namespace="d318bc04-d98a-4bf9-8d87-8b7ffe458b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18bc04-d98a-4bf9-8d87-8b7ffe458b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7504B8-B102-431B-9A14-350AFA2BA87E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d318bc04-d98a-4bf9-8d87-8b7ffe458b3c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F9843B0-5DFC-4604-BDFE-039D62069A0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963726-D274-457F-BC33-83C6BD54A3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18bc04-d98a-4bf9-8d87-8b7ffe458b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1483</Words>
  <Application>Microsoft Office PowerPoint</Application>
  <PresentationFormat>Letter Paper (8.5x11 in)</PresentationFormat>
  <Paragraphs>304</Paragraphs>
  <Slides>21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Gill Sans MT</vt:lpstr>
      <vt:lpstr>Symbol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anderson</dc:creator>
  <cp:lastModifiedBy>Joe Santaiti</cp:lastModifiedBy>
  <cp:revision>1</cp:revision>
  <cp:lastPrinted>2020-03-02T23:34:34Z</cp:lastPrinted>
  <dcterms:created xsi:type="dcterms:W3CDTF">2018-08-01T15:37:01Z</dcterms:created>
  <dcterms:modified xsi:type="dcterms:W3CDTF">2020-06-23T20:28:45Z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0x0101005D983AEFE8227047990279A326FB9A2E</vt:lpwstr>
  </property>
</Properties>
</file>