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20"/>
  </p:notesMasterIdLst>
  <p:handoutMasterIdLst>
    <p:handoutMasterId r:id="rId21"/>
  </p:handoutMasterIdLst>
  <p:sldIdLst>
    <p:sldId id="697" r:id="rId5"/>
    <p:sldId id="675" r:id="rId6"/>
    <p:sldId id="698" r:id="rId7"/>
    <p:sldId id="676" r:id="rId8"/>
    <p:sldId id="699" r:id="rId9"/>
    <p:sldId id="701" r:id="rId10"/>
    <p:sldId id="702" r:id="rId11"/>
    <p:sldId id="712" r:id="rId12"/>
    <p:sldId id="677" r:id="rId13"/>
    <p:sldId id="713" r:id="rId14"/>
    <p:sldId id="705" r:id="rId15"/>
    <p:sldId id="706" r:id="rId16"/>
    <p:sldId id="267" r:id="rId17"/>
    <p:sldId id="274" r:id="rId18"/>
    <p:sldId id="704" r:id="rId19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95" userDrawn="1">
          <p15:clr>
            <a:srgbClr val="A4A3A4"/>
          </p15:clr>
        </p15:guide>
        <p15:guide id="2" pos="5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00" autoAdjust="0"/>
  </p:normalViewPr>
  <p:slideViewPr>
    <p:cSldViewPr snapToGrid="0">
      <p:cViewPr varScale="1">
        <p:scale>
          <a:sx n="70" d="100"/>
          <a:sy n="70" d="100"/>
        </p:scale>
        <p:origin x="1066" y="53"/>
      </p:cViewPr>
      <p:guideLst>
        <p:guide orient="horz" pos="3695"/>
        <p:guide pos="5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451389-244A-FB4E-8586-5561DD2480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7520" cy="351664"/>
          </a:xfrm>
          <a:prstGeom prst="rect">
            <a:avLst/>
          </a:prstGeom>
        </p:spPr>
        <p:txBody>
          <a:bodyPr vert="horz" lIns="92050" tIns="46025" rIns="92050" bIns="460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E8DA71-C158-544D-B0CD-85AC06B6C5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6760" y="0"/>
            <a:ext cx="4027520" cy="351664"/>
          </a:xfrm>
          <a:prstGeom prst="rect">
            <a:avLst/>
          </a:prstGeom>
        </p:spPr>
        <p:txBody>
          <a:bodyPr vert="horz" lIns="92050" tIns="46025" rIns="92050" bIns="46025" rtlCol="0"/>
          <a:lstStyle>
            <a:lvl1pPr algn="r">
              <a:defRPr sz="1200"/>
            </a:lvl1pPr>
          </a:lstStyle>
          <a:p>
            <a:fld id="{C913B607-AAFC-1C44-B092-4872508B1552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8E88C-A948-A546-9C65-5C7459240D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6658736"/>
            <a:ext cx="4027520" cy="351664"/>
          </a:xfrm>
          <a:prstGeom prst="rect">
            <a:avLst/>
          </a:prstGeom>
        </p:spPr>
        <p:txBody>
          <a:bodyPr vert="horz" lIns="92050" tIns="46025" rIns="92050" bIns="460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79896-2FDA-2843-8556-FBCC514A26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6760" y="6658736"/>
            <a:ext cx="4027520" cy="351664"/>
          </a:xfrm>
          <a:prstGeom prst="rect">
            <a:avLst/>
          </a:prstGeom>
        </p:spPr>
        <p:txBody>
          <a:bodyPr vert="horz" lIns="92050" tIns="46025" rIns="92050" bIns="46025" rtlCol="0" anchor="b"/>
          <a:lstStyle>
            <a:lvl1pPr algn="r">
              <a:defRPr sz="1200"/>
            </a:lvl1pPr>
          </a:lstStyle>
          <a:p>
            <a:fld id="{DE15EC74-6A5F-5B44-9024-F5F9DE32E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58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28440" cy="351738"/>
          </a:xfrm>
          <a:prstGeom prst="rect">
            <a:avLst/>
          </a:prstGeom>
        </p:spPr>
        <p:txBody>
          <a:bodyPr vert="horz" lIns="93150" tIns="46575" rIns="93150" bIns="4657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2" y="1"/>
            <a:ext cx="4028440" cy="351738"/>
          </a:xfrm>
          <a:prstGeom prst="rect">
            <a:avLst/>
          </a:prstGeom>
        </p:spPr>
        <p:txBody>
          <a:bodyPr vert="horz" lIns="93150" tIns="46575" rIns="93150" bIns="46575" rtlCol="0"/>
          <a:lstStyle>
            <a:lvl1pPr algn="r">
              <a:defRPr sz="1200"/>
            </a:lvl1pPr>
          </a:lstStyle>
          <a:p>
            <a:fld id="{6582111B-3F61-D245-92E0-4D947963B3BE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4713"/>
            <a:ext cx="4206875" cy="2366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0" tIns="46575" rIns="93150" bIns="4657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</p:spPr>
        <p:txBody>
          <a:bodyPr vert="horz" lIns="93150" tIns="46575" rIns="93150" bIns="4657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1737"/>
          </a:xfrm>
          <a:prstGeom prst="rect">
            <a:avLst/>
          </a:prstGeom>
        </p:spPr>
        <p:txBody>
          <a:bodyPr vert="horz" lIns="93150" tIns="46575" rIns="93150" bIns="4657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2" y="6658664"/>
            <a:ext cx="4028440" cy="351737"/>
          </a:xfrm>
          <a:prstGeom prst="rect">
            <a:avLst/>
          </a:prstGeom>
        </p:spPr>
        <p:txBody>
          <a:bodyPr vert="horz" lIns="93150" tIns="46575" rIns="93150" bIns="46575" rtlCol="0" anchor="b"/>
          <a:lstStyle>
            <a:lvl1pPr algn="r">
              <a:defRPr sz="1200"/>
            </a:lvl1pPr>
          </a:lstStyle>
          <a:p>
            <a:fld id="{6039ABB1-387B-3649-A99B-17FF94668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1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91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983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974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966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957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949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40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932" algn="l" defTabSz="6859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4763" y="874713"/>
            <a:ext cx="4206875" cy="236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focus at ZoomEssence is to deliver the highest quality in aroma &amp; taste of flavors and naturals ingredients using our </a:t>
            </a:r>
          </a:p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Low-Temperature drying process called Zooming.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35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4763" y="874713"/>
            <a:ext cx="4206875" cy="236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7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4763" y="874713"/>
            <a:ext cx="4206875" cy="236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2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4763" y="874713"/>
            <a:ext cx="4206875" cy="236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13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55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30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offer a wide variety of flavors that meet your labeling requirements.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072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Stability due to encapsulation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9ABB1-387B-3649-A99B-17FF94668E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6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CE09-09B2-D947-80CB-BA4CB55AF71D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15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54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0746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3593A4-390E-8145-BD13-8E1680C4B0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74" y="6461877"/>
            <a:ext cx="2029935" cy="259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A18E0F-31B9-9541-B412-664C13E837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43200" y="6426475"/>
            <a:ext cx="7918824" cy="282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2D4EE-CD94-E549-B543-CDCC5A04AB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446" y="247206"/>
            <a:ext cx="666404" cy="6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59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579CE0-F68F-6E46-A544-C09C64993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2000" cy="6851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937161-D29C-BF4B-8854-05A3BCCD56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135" y="1311769"/>
            <a:ext cx="2853732" cy="285109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726E695-42A3-D345-9BF8-388A1B06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877" y="3002052"/>
            <a:ext cx="10515600" cy="1325563"/>
          </a:xfrm>
        </p:spPr>
        <p:txBody>
          <a:bodyPr>
            <a:normAutofit/>
          </a:bodyPr>
          <a:lstStyle>
            <a:lvl1pPr>
              <a:defRPr sz="293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708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0809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60917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7/8/2020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4346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34053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7/8/2020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74873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56550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E5F-3D00-254D-B7C6-42E28BFF09D8}" type="datetime1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78E8-3179-C441-B66C-A72DD311F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0677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5BE5F-3D00-254D-B7C6-42E28BFF09D8}" type="datetime1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B78E8-3179-C441-B66C-A72DD311F9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4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66" r:id="rId12"/>
    <p:sldLayoutId id="214748366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A4D36A5-81E8-CC48-B3CB-FEC529FA463D}"/>
              </a:ext>
            </a:extLst>
          </p:cNvPr>
          <p:cNvSpPr txBox="1"/>
          <p:nvPr/>
        </p:nvSpPr>
        <p:spPr>
          <a:xfrm>
            <a:off x="5927786" y="4985881"/>
            <a:ext cx="305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61"/>
            <a:r>
              <a:rPr lang="en-US" sz="2800" dirty="0">
                <a:latin typeface="Gill Sans MT" panose="020B0502020104020203" pitchFamily="34" charset="0"/>
              </a:rPr>
              <a:t>April 20, 2020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B0277C-FE1B-1A4E-BF02-53734A7DDCA5}"/>
              </a:ext>
            </a:extLst>
          </p:cNvPr>
          <p:cNvCxnSpPr>
            <a:cxnSpLocks/>
          </p:cNvCxnSpPr>
          <p:nvPr/>
        </p:nvCxnSpPr>
        <p:spPr>
          <a:xfrm flipV="1">
            <a:off x="5758903" y="3766640"/>
            <a:ext cx="4312521" cy="25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F75F3D-28A2-5446-8BD4-D01779FE76E3}"/>
              </a:ext>
            </a:extLst>
          </p:cNvPr>
          <p:cNvGrpSpPr/>
          <p:nvPr/>
        </p:nvGrpSpPr>
        <p:grpSpPr>
          <a:xfrm>
            <a:off x="261276" y="6295251"/>
            <a:ext cx="11506171" cy="365864"/>
            <a:chOff x="6599688" y="11866333"/>
            <a:chExt cx="19029888" cy="65317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D74918-9D99-5549-B4E4-1DB4AEA93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2" t="-9176" r="35487" b="-4284"/>
            <a:stretch/>
          </p:blipFill>
          <p:spPr>
            <a:xfrm>
              <a:off x="6599688" y="11866333"/>
              <a:ext cx="12548858" cy="65317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1FCF1B3-E098-254B-9396-50ACF1431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1" t="-9176" r="64235" b="-4284"/>
            <a:stretch/>
          </p:blipFill>
          <p:spPr>
            <a:xfrm>
              <a:off x="19214487" y="11866333"/>
              <a:ext cx="6415089" cy="653168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F40102-0FAD-F44B-9737-88EBD4E020AB}"/>
              </a:ext>
            </a:extLst>
          </p:cNvPr>
          <p:cNvCxnSpPr>
            <a:cxnSpLocks/>
          </p:cNvCxnSpPr>
          <p:nvPr/>
        </p:nvCxnSpPr>
        <p:spPr>
          <a:xfrm flipH="1">
            <a:off x="5758903" y="716782"/>
            <a:ext cx="1" cy="50727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20A3024-72EF-4C82-A307-9EB40D9D7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111" y="2197294"/>
            <a:ext cx="2236024" cy="1430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AD00BD-7729-4998-9F80-8439A58B9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109" y="2161801"/>
            <a:ext cx="3979877" cy="12855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EA9C5A-23A0-43AD-9B88-B3D151567DC7}"/>
              </a:ext>
            </a:extLst>
          </p:cNvPr>
          <p:cNvSpPr txBox="1"/>
          <p:nvPr/>
        </p:nvSpPr>
        <p:spPr>
          <a:xfrm>
            <a:off x="3305671" y="4924326"/>
            <a:ext cx="1825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Gill Sans MT" panose="020B0502020104020203" pitchFamily="34" charset="0"/>
              </a:rPr>
              <a:t>Pat Horning</a:t>
            </a:r>
          </a:p>
          <a:p>
            <a:pPr algn="r"/>
            <a:r>
              <a:rPr lang="en-US" sz="2000" dirty="0">
                <a:latin typeface="Gill Sans MT" panose="020B0502020104020203" pitchFamily="34" charset="0"/>
              </a:rPr>
              <a:t>Jeff Stopa</a:t>
            </a:r>
          </a:p>
        </p:txBody>
      </p:sp>
    </p:spTree>
    <p:extLst>
      <p:ext uri="{BB962C8B-B14F-4D97-AF65-F5344CB8AC3E}">
        <p14:creationId xmlns:p14="http://schemas.microsoft.com/office/powerpoint/2010/main" val="343372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247449"/>
            <a:ext cx="12192000" cy="142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19480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B3DFED-9C05-4375-B806-C542158D6B0D}"/>
              </a:ext>
            </a:extLst>
          </p:cNvPr>
          <p:cNvSpPr txBox="1"/>
          <p:nvPr/>
        </p:nvSpPr>
        <p:spPr>
          <a:xfrm>
            <a:off x="2588060" y="247449"/>
            <a:ext cx="761519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We’ve Done the Work for You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17706525-19D2-4985-81FE-E7796C5CB429}"/>
              </a:ext>
            </a:extLst>
          </p:cNvPr>
          <p:cNvSpPr txBox="1">
            <a:spLocks/>
          </p:cNvSpPr>
          <p:nvPr/>
        </p:nvSpPr>
        <p:spPr>
          <a:xfrm>
            <a:off x="2769345" y="1551553"/>
            <a:ext cx="7252627" cy="42237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777" indent="-456777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We Formulated Differently to Optimize Flavor and Aroma</a:t>
            </a:r>
          </a:p>
          <a:p>
            <a:pPr algn="l"/>
            <a:endParaRPr lang="en-US" sz="3200" dirty="0">
              <a:latin typeface="Gill Sans MT" panose="020B0502020104020203" pitchFamily="34" charset="0"/>
            </a:endParaRPr>
          </a:p>
          <a:p>
            <a:pPr marL="456777" indent="-456777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Encapsulated for Enhanced Stability</a:t>
            </a:r>
          </a:p>
          <a:p>
            <a:pPr marL="456777" indent="-456777" algn="l">
              <a:buFont typeface="Arial" panose="020B0604020202020204" pitchFamily="34" charset="0"/>
              <a:buChar char="•"/>
            </a:pPr>
            <a:endParaRPr lang="en-US" sz="3200" dirty="0">
              <a:latin typeface="Gill Sans MT" panose="020B0502020104020203" pitchFamily="34" charset="0"/>
            </a:endParaRPr>
          </a:p>
          <a:p>
            <a:pPr marL="456777" indent="-456777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Chef-Approved Profiles and Performance Tested</a:t>
            </a:r>
          </a:p>
          <a:p>
            <a:pPr marL="456777" indent="-456777" algn="l">
              <a:buFont typeface="Arial" panose="020B0604020202020204" pitchFamily="34" charset="0"/>
              <a:buChar char="•"/>
            </a:pPr>
            <a:endParaRPr lang="en-US" sz="2800" dirty="0">
              <a:latin typeface="Gill Sans MT" panose="020B05020201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0E94B7-1807-468D-ACA9-6262331149F8}"/>
              </a:ext>
            </a:extLst>
          </p:cNvPr>
          <p:cNvSpPr/>
          <p:nvPr/>
        </p:nvSpPr>
        <p:spPr>
          <a:xfrm>
            <a:off x="419412" y="327152"/>
            <a:ext cx="2168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400" dirty="0">
                <a:latin typeface="Gill Sans MT" panose="020B0502020104020203" pitchFamily="34" charset="0"/>
              </a:rPr>
              <a:t>Essence</a:t>
            </a: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01B73B-DC9A-4D41-A8F0-A2A0DA9C48C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8320" y="5481363"/>
            <a:ext cx="1810829" cy="5878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1D6AC6-1FA2-4D89-934F-B9AEE4598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7736" y="4588669"/>
            <a:ext cx="2244264" cy="164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77D6FE-5EB4-4642-8692-B85334582FC6}"/>
              </a:ext>
            </a:extLst>
          </p:cNvPr>
          <p:cNvSpPr txBox="1"/>
          <p:nvPr/>
        </p:nvSpPr>
        <p:spPr>
          <a:xfrm>
            <a:off x="2674519" y="2314575"/>
            <a:ext cx="30590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>
                <a:solidFill>
                  <a:schemeClr val="bg1"/>
                </a:solidFill>
                <a:latin typeface="ChaletTT-NewYorkNineteenSixty" pitchFamily="2" charset="0"/>
              </a:rPr>
              <a:t>80% of taste is aroma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E5376F-C017-1245-B230-AE67A88813CD}"/>
              </a:ext>
            </a:extLst>
          </p:cNvPr>
          <p:cNvSpPr txBox="1"/>
          <p:nvPr/>
        </p:nvSpPr>
        <p:spPr>
          <a:xfrm>
            <a:off x="3865680" y="4982761"/>
            <a:ext cx="4460645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13">
                <a:solidFill>
                  <a:schemeClr val="bg1"/>
                </a:solidFill>
              </a:rPr>
              <a:t>-Using heat distorts to create your powder flavor destroys the natural volatiles-</a:t>
            </a:r>
          </a:p>
          <a:p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17146F-8244-0243-B101-133AE25A5F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highlight>
                <a:srgbClr val="E04E2B"/>
              </a:highlight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8CE96F-B5F6-9D4E-B315-DF0FEBFD4F98}"/>
              </a:ext>
            </a:extLst>
          </p:cNvPr>
          <p:cNvSpPr/>
          <p:nvPr/>
        </p:nvSpPr>
        <p:spPr>
          <a:xfrm>
            <a:off x="2293311" y="-206829"/>
            <a:ext cx="7605378" cy="7347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A72C29-EDC4-414A-A5EB-3954A04B6B5F}"/>
              </a:ext>
            </a:extLst>
          </p:cNvPr>
          <p:cNvSpPr txBox="1"/>
          <p:nvPr/>
        </p:nvSpPr>
        <p:spPr>
          <a:xfrm>
            <a:off x="3262368" y="1262881"/>
            <a:ext cx="60085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/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Totally Derived from Natural Source</a:t>
            </a:r>
          </a:p>
          <a:p>
            <a:pPr marL="685891" lvl="3"/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Oils, Extracts, </a:t>
            </a:r>
          </a:p>
          <a:p>
            <a:pPr marL="685891" lvl="3"/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Oleos, Essences</a:t>
            </a:r>
          </a:p>
          <a:p>
            <a:pPr marL="685800" lvl="3">
              <a:tabLst>
                <a:tab pos="1031875" algn="l"/>
              </a:tabLst>
            </a:pPr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	-Herbs </a:t>
            </a:r>
          </a:p>
          <a:p>
            <a:pPr marL="685800" lvl="3">
              <a:tabLst>
                <a:tab pos="1031875" algn="l"/>
              </a:tabLst>
            </a:pPr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	-Citrus </a:t>
            </a:r>
          </a:p>
          <a:p>
            <a:pPr marL="685800" lvl="3">
              <a:tabLst>
                <a:tab pos="1031875" algn="l"/>
              </a:tabLst>
            </a:pPr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	-Spices</a:t>
            </a:r>
          </a:p>
          <a:p>
            <a:pPr marL="685800" lvl="3">
              <a:tabLst>
                <a:tab pos="1031875" algn="l"/>
              </a:tabLst>
            </a:pPr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	-Vegetables</a:t>
            </a:r>
          </a:p>
          <a:p>
            <a:pPr marL="685891" lvl="3"/>
            <a:endParaRPr lang="en-US" sz="2400" b="1" dirty="0">
              <a:solidFill>
                <a:srgbClr val="796687"/>
              </a:solidFill>
            </a:endParaRPr>
          </a:p>
          <a:p>
            <a:pPr marL="685891" lvl="3"/>
            <a:endParaRPr lang="en-US" sz="2400" b="1" dirty="0">
              <a:solidFill>
                <a:srgbClr val="796687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7C8C5C-E024-834F-8B9C-45F87E0D8AAD}"/>
              </a:ext>
            </a:extLst>
          </p:cNvPr>
          <p:cNvSpPr txBox="1"/>
          <p:nvPr/>
        </p:nvSpPr>
        <p:spPr>
          <a:xfrm>
            <a:off x="5733549" y="2983989"/>
            <a:ext cx="38816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9913" lvl="2" indent="-227013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Non-GMO</a:t>
            </a:r>
          </a:p>
          <a:p>
            <a:pPr marL="569913" lvl="2" indent="-227013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Gluten-Free</a:t>
            </a:r>
          </a:p>
          <a:p>
            <a:pPr marL="569913" lvl="2" indent="-227013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Vegetarian</a:t>
            </a:r>
          </a:p>
          <a:p>
            <a:pPr marL="569913" lvl="2" indent="-227013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Vegan</a:t>
            </a:r>
          </a:p>
          <a:p>
            <a:pPr marL="569913" lvl="2" indent="-227013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Kosher</a:t>
            </a:r>
          </a:p>
          <a:p>
            <a:pPr marL="569913" lvl="2" indent="-227013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Clean Label / Free From</a:t>
            </a:r>
          </a:p>
          <a:p>
            <a:pPr marL="569913" lvl="2" indent="-227013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Organic Certifiable</a:t>
            </a:r>
          </a:p>
          <a:p>
            <a:pPr marL="685846" lvl="3"/>
            <a:r>
              <a:rPr lang="en-US" sz="2400" dirty="0">
                <a:solidFill>
                  <a:srgbClr val="203966"/>
                </a:solidFill>
                <a:latin typeface="Gill Sans MT" panose="020B0502020104020203" pitchFamily="34" charset="0"/>
              </a:rPr>
              <a:t>&amp; Certified </a:t>
            </a:r>
          </a:p>
          <a:p>
            <a:pPr marL="685846" lvl="3"/>
            <a:r>
              <a:rPr lang="en-US" sz="1400" dirty="0">
                <a:solidFill>
                  <a:srgbClr val="203966"/>
                </a:solidFill>
                <a:latin typeface="Gill Sans MT" panose="020B0502020104020203" pitchFamily="34" charset="0"/>
              </a:rPr>
              <a:t>(when requested)</a:t>
            </a:r>
          </a:p>
          <a:p>
            <a:endParaRPr lang="en-US" dirty="0">
              <a:solidFill>
                <a:srgbClr val="796687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96B47F-F1AE-45FC-8A84-137F03FEA8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93" y="4377205"/>
            <a:ext cx="2763824" cy="2763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A16F41-5DC6-42B6-8E2F-BC55328AD0E2}"/>
              </a:ext>
            </a:extLst>
          </p:cNvPr>
          <p:cNvSpPr txBox="1"/>
          <p:nvPr/>
        </p:nvSpPr>
        <p:spPr>
          <a:xfrm>
            <a:off x="3439886" y="4402275"/>
            <a:ext cx="2656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Gill Sans MT" panose="020B0502020104020203" pitchFamily="34" charset="0"/>
              </a:rPr>
              <a:t>No “Flavor” on Your Label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518C33-4AE4-4042-93FD-BB7AAFC419B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138009" y="266203"/>
            <a:ext cx="2536371" cy="74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4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1DA548-F276-4218-A4FD-8F5D6E1C9B69}"/>
              </a:ext>
            </a:extLst>
          </p:cNvPr>
          <p:cNvSpPr txBox="1"/>
          <p:nvPr/>
        </p:nvSpPr>
        <p:spPr>
          <a:xfrm>
            <a:off x="1006929" y="2817498"/>
            <a:ext cx="2133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</a:rPr>
              <a:t>Beverage</a:t>
            </a:r>
          </a:p>
          <a:p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</a:rPr>
              <a:t>Capabilities</a:t>
            </a: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AFDCFA-6ED2-49A0-A0BD-AE9A5A38AD6D}"/>
              </a:ext>
            </a:extLst>
          </p:cNvPr>
          <p:cNvSpPr txBox="1"/>
          <p:nvPr/>
        </p:nvSpPr>
        <p:spPr>
          <a:xfrm>
            <a:off x="6863876" y="2130753"/>
            <a:ext cx="1428870" cy="79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1" dirty="0">
                <a:solidFill>
                  <a:schemeClr val="bg1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More Aroma &amp; Taste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0E796C-E851-4AF1-9D91-9E0929EA52DA}"/>
              </a:ext>
            </a:extLst>
          </p:cNvPr>
          <p:cNvCxnSpPr>
            <a:cxnSpLocks/>
          </p:cNvCxnSpPr>
          <p:nvPr/>
        </p:nvCxnSpPr>
        <p:spPr>
          <a:xfrm>
            <a:off x="6516645" y="2029674"/>
            <a:ext cx="1878762" cy="6179"/>
          </a:xfrm>
          <a:prstGeom prst="line">
            <a:avLst/>
          </a:prstGeom>
          <a:ln w="952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4C3BEE2-C4F5-4A8D-B3A2-BD83C2F193F3}"/>
              </a:ext>
            </a:extLst>
          </p:cNvPr>
          <p:cNvCxnSpPr>
            <a:cxnSpLocks/>
          </p:cNvCxnSpPr>
          <p:nvPr/>
        </p:nvCxnSpPr>
        <p:spPr>
          <a:xfrm>
            <a:off x="6534454" y="5100788"/>
            <a:ext cx="1758292" cy="0"/>
          </a:xfrm>
          <a:prstGeom prst="line">
            <a:avLst/>
          </a:prstGeom>
          <a:ln w="952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9E1C27B-B0EA-489D-BACE-ED1595AD32BD}"/>
              </a:ext>
            </a:extLst>
          </p:cNvPr>
          <p:cNvCxnSpPr>
            <a:cxnSpLocks/>
          </p:cNvCxnSpPr>
          <p:nvPr/>
        </p:nvCxnSpPr>
        <p:spPr>
          <a:xfrm flipV="1">
            <a:off x="7839928" y="2540237"/>
            <a:ext cx="838200" cy="672233"/>
          </a:xfrm>
          <a:prstGeom prst="line">
            <a:avLst/>
          </a:prstGeom>
          <a:ln w="952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6ED73A1-6770-477C-B3F2-5FBBF850148E}"/>
              </a:ext>
            </a:extLst>
          </p:cNvPr>
          <p:cNvCxnSpPr>
            <a:cxnSpLocks/>
          </p:cNvCxnSpPr>
          <p:nvPr/>
        </p:nvCxnSpPr>
        <p:spPr>
          <a:xfrm flipV="1">
            <a:off x="6315604" y="3627439"/>
            <a:ext cx="1231577" cy="891575"/>
          </a:xfrm>
          <a:prstGeom prst="line">
            <a:avLst/>
          </a:prstGeom>
          <a:ln w="9525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2A0B9F95-8442-452C-AAE2-F4D511AD5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377" y="2712005"/>
            <a:ext cx="1670449" cy="160363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04D6B47-0E06-48EF-8512-4334AE2D7AB8}"/>
              </a:ext>
            </a:extLst>
          </p:cNvPr>
          <p:cNvSpPr/>
          <p:nvPr/>
        </p:nvSpPr>
        <p:spPr>
          <a:xfrm>
            <a:off x="4937106" y="1319872"/>
            <a:ext cx="1403684" cy="1371720"/>
          </a:xfrm>
          <a:prstGeom prst="ellipse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F70742-CEBC-455D-90F2-9288448DB4AC}"/>
              </a:ext>
            </a:extLst>
          </p:cNvPr>
          <p:cNvSpPr/>
          <p:nvPr/>
        </p:nvSpPr>
        <p:spPr>
          <a:xfrm>
            <a:off x="8458687" y="1296575"/>
            <a:ext cx="1498277" cy="1415428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chemeClr val="accent2"/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A0A0F4-C576-4E01-A408-F2ABBD9C23A3}"/>
              </a:ext>
            </a:extLst>
          </p:cNvPr>
          <p:cNvSpPr/>
          <p:nvPr/>
        </p:nvSpPr>
        <p:spPr>
          <a:xfrm>
            <a:off x="8395407" y="4359985"/>
            <a:ext cx="1634002" cy="1649466"/>
          </a:xfrm>
          <a:prstGeom prst="ellipse">
            <a:avLst/>
          </a:prstGeom>
          <a:solidFill>
            <a:srgbClr val="92D050">
              <a:alpha val="50000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pPr algn="ctr"/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09B6C91-F2B2-4BC2-B8C4-368DC5C8155D}"/>
              </a:ext>
            </a:extLst>
          </p:cNvPr>
          <p:cNvSpPr/>
          <p:nvPr/>
        </p:nvSpPr>
        <p:spPr>
          <a:xfrm>
            <a:off x="4905743" y="4479585"/>
            <a:ext cx="1495029" cy="1474811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B5EC4E-9411-441E-93D0-BE767F1EADB9}"/>
              </a:ext>
            </a:extLst>
          </p:cNvPr>
          <p:cNvSpPr/>
          <p:nvPr/>
        </p:nvSpPr>
        <p:spPr>
          <a:xfrm>
            <a:off x="4284320" y="244756"/>
            <a:ext cx="6258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3600" dirty="0">
                <a:latin typeface="Gill Sans MT" panose="020B0502020104020203" pitchFamily="34" charset="0"/>
              </a:rPr>
              <a:t>Essence</a:t>
            </a:r>
            <a:endParaRPr lang="en-US" sz="36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D69548-D87B-4281-86AE-3D4637655C99}"/>
              </a:ext>
            </a:extLst>
          </p:cNvPr>
          <p:cNvCxnSpPr>
            <a:cxnSpLocks/>
          </p:cNvCxnSpPr>
          <p:nvPr/>
        </p:nvCxnSpPr>
        <p:spPr>
          <a:xfrm>
            <a:off x="0" y="929640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8459B1-E3A8-425F-955B-0E569A9D6CD2}"/>
              </a:ext>
            </a:extLst>
          </p:cNvPr>
          <p:cNvCxnSpPr>
            <a:cxnSpLocks/>
          </p:cNvCxnSpPr>
          <p:nvPr/>
        </p:nvCxnSpPr>
        <p:spPr>
          <a:xfrm>
            <a:off x="0" y="244756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4">
            <a:extLst>
              <a:ext uri="{FF2B5EF4-FFF2-40B4-BE49-F238E27FC236}">
                <a16:creationId xmlns:a16="http://schemas.microsoft.com/office/drawing/2014/main" id="{BB155DAE-A611-4FA9-BD4B-FADA1A7C5708}"/>
              </a:ext>
            </a:extLst>
          </p:cNvPr>
          <p:cNvSpPr txBox="1"/>
          <p:nvPr/>
        </p:nvSpPr>
        <p:spPr>
          <a:xfrm>
            <a:off x="5024518" y="1541347"/>
            <a:ext cx="1316272" cy="870048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Gill Sans MT" pitchFamily="34" charset="0"/>
                <a:cs typeface="Arial"/>
              </a:rPr>
              <a:t>Better Stability</a:t>
            </a:r>
          </a:p>
        </p:txBody>
      </p:sp>
      <p:sp>
        <p:nvSpPr>
          <p:cNvPr id="32" name="Oval 4">
            <a:extLst>
              <a:ext uri="{FF2B5EF4-FFF2-40B4-BE49-F238E27FC236}">
                <a16:creationId xmlns:a16="http://schemas.microsoft.com/office/drawing/2014/main" id="{61E45EC2-D289-47B1-8A1F-55AD542C39EC}"/>
              </a:ext>
            </a:extLst>
          </p:cNvPr>
          <p:cNvSpPr txBox="1"/>
          <p:nvPr/>
        </p:nvSpPr>
        <p:spPr>
          <a:xfrm>
            <a:off x="8448281" y="1548803"/>
            <a:ext cx="1498277" cy="870048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Gill Sans MT" pitchFamily="34" charset="0"/>
                <a:cs typeface="Arial"/>
              </a:rPr>
              <a:t>More Flavor &amp; Aroma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35901A6-6FCA-4934-95A4-2F619974435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946558" y="3179790"/>
            <a:ext cx="1758292" cy="49842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B64E92AD-A8E6-4DD7-9F06-B1B0252CFA42}"/>
              </a:ext>
            </a:extLst>
          </p:cNvPr>
          <p:cNvSpPr/>
          <p:nvPr/>
        </p:nvSpPr>
        <p:spPr>
          <a:xfrm>
            <a:off x="-795761" y="713306"/>
            <a:ext cx="5410200" cy="5562599"/>
          </a:xfrm>
          <a:prstGeom prst="ellips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3200" dirty="0"/>
          </a:p>
          <a:p>
            <a:pPr algn="r"/>
            <a:endParaRPr lang="en-US" sz="3200" dirty="0"/>
          </a:p>
          <a:p>
            <a:pPr algn="r"/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E7F547-7570-49D5-9732-4FAA451751BC}"/>
              </a:ext>
            </a:extLst>
          </p:cNvPr>
          <p:cNvSpPr txBox="1"/>
          <p:nvPr/>
        </p:nvSpPr>
        <p:spPr>
          <a:xfrm>
            <a:off x="1521191" y="2577883"/>
            <a:ext cx="2696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</a:rPr>
              <a:t>Significant Performance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</a:rPr>
              <a:t>In Foods </a:t>
            </a:r>
          </a:p>
        </p:txBody>
      </p:sp>
      <p:sp>
        <p:nvSpPr>
          <p:cNvPr id="37" name="Oval 4">
            <a:extLst>
              <a:ext uri="{FF2B5EF4-FFF2-40B4-BE49-F238E27FC236}">
                <a16:creationId xmlns:a16="http://schemas.microsoft.com/office/drawing/2014/main" id="{086CD64E-855E-4177-AB34-D693D7D04DD1}"/>
              </a:ext>
            </a:extLst>
          </p:cNvPr>
          <p:cNvSpPr txBox="1"/>
          <p:nvPr/>
        </p:nvSpPr>
        <p:spPr>
          <a:xfrm>
            <a:off x="8395407" y="4664267"/>
            <a:ext cx="1634001" cy="1027691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Gill Sans MT" pitchFamily="34" charset="0"/>
                <a:cs typeface="Arial"/>
              </a:rPr>
              <a:t>Dispersible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Gill Sans MT" pitchFamily="34" charset="0"/>
                <a:cs typeface="Arial"/>
              </a:rPr>
              <a:t>&amp; Soluble</a:t>
            </a:r>
          </a:p>
        </p:txBody>
      </p:sp>
      <p:sp>
        <p:nvSpPr>
          <p:cNvPr id="39" name="Oval 4">
            <a:extLst>
              <a:ext uri="{FF2B5EF4-FFF2-40B4-BE49-F238E27FC236}">
                <a16:creationId xmlns:a16="http://schemas.microsoft.com/office/drawing/2014/main" id="{B691FCC9-9D32-4AE7-96F9-2F1006F1C858}"/>
              </a:ext>
            </a:extLst>
          </p:cNvPr>
          <p:cNvSpPr txBox="1"/>
          <p:nvPr/>
        </p:nvSpPr>
        <p:spPr>
          <a:xfrm>
            <a:off x="4877416" y="4664267"/>
            <a:ext cx="1639229" cy="935437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Gill Sans MT" pitchFamily="34" charset="0"/>
                <a:cs typeface="Arial"/>
              </a:rPr>
              <a:t>Authentic</a:t>
            </a:r>
          </a:p>
        </p:txBody>
      </p:sp>
    </p:spTree>
    <p:extLst>
      <p:ext uri="{BB962C8B-B14F-4D97-AF65-F5344CB8AC3E}">
        <p14:creationId xmlns:p14="http://schemas.microsoft.com/office/powerpoint/2010/main" val="145967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7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790362E-1D5F-9D40-BD86-9260F9666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76" y="85974"/>
            <a:ext cx="2611375" cy="2611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4D36A5-81E8-CC48-B3CB-FEC529FA463D}"/>
              </a:ext>
            </a:extLst>
          </p:cNvPr>
          <p:cNvSpPr txBox="1"/>
          <p:nvPr/>
        </p:nvSpPr>
        <p:spPr>
          <a:xfrm>
            <a:off x="3076952" y="2907323"/>
            <a:ext cx="5896213" cy="2536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06" algn="ctr"/>
            <a:r>
              <a:rPr lang="en-US" sz="2824" b="1" dirty="0">
                <a:latin typeface="Gill Sans MT" panose="020B0502020104020203" pitchFamily="34" charset="0"/>
              </a:rPr>
              <a:t>Flavored Ricotta Alternative</a:t>
            </a:r>
          </a:p>
          <a:p>
            <a:pPr marL="9806" algn="ctr"/>
            <a:r>
              <a:rPr lang="en-US" sz="2824" b="1" dirty="0">
                <a:latin typeface="Gill Sans MT" panose="020B0502020104020203" pitchFamily="34" charset="0"/>
              </a:rPr>
              <a:t> </a:t>
            </a:r>
          </a:p>
          <a:p>
            <a:pPr marL="9806" algn="ctr"/>
            <a:r>
              <a:rPr lang="en-US" sz="2824" b="1" dirty="0">
                <a:latin typeface="Gill Sans MT" panose="020B0502020104020203" pitchFamily="34" charset="0"/>
              </a:rPr>
              <a:t>Tasting Sheets</a:t>
            </a:r>
          </a:p>
          <a:p>
            <a:pPr marL="9806"/>
            <a:endParaRPr lang="en-US" sz="1588" b="1" dirty="0"/>
          </a:p>
          <a:p>
            <a:pPr marL="9806"/>
            <a:endParaRPr lang="en-US" sz="2118" i="1" dirty="0">
              <a:solidFill>
                <a:srgbClr val="000000"/>
              </a:solidFill>
            </a:endParaRPr>
          </a:p>
          <a:p>
            <a:pPr marL="9806"/>
            <a:endParaRPr lang="en-US" sz="2118" i="1" dirty="0">
              <a:solidFill>
                <a:srgbClr val="000000"/>
              </a:solidFill>
            </a:endParaRPr>
          </a:p>
          <a:p>
            <a:pPr marL="413239" lvl="1"/>
            <a:endParaRPr lang="en-US" sz="1588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B0277C-FE1B-1A4E-BF02-53734A7DDCA5}"/>
              </a:ext>
            </a:extLst>
          </p:cNvPr>
          <p:cNvCxnSpPr>
            <a:cxnSpLocks/>
          </p:cNvCxnSpPr>
          <p:nvPr/>
        </p:nvCxnSpPr>
        <p:spPr>
          <a:xfrm>
            <a:off x="424176" y="3676745"/>
            <a:ext cx="1120176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>
            <a:extLst>
              <a:ext uri="{FF2B5EF4-FFF2-40B4-BE49-F238E27FC236}">
                <a16:creationId xmlns:a16="http://schemas.microsoft.com/office/drawing/2014/main" id="{B8882C0A-37EB-46A5-A4BE-237BA2D01E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1530" y="3294530"/>
            <a:ext cx="268941" cy="2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682" tIns="40341" rIns="80682" bIns="40341" numCol="1" anchor="t" anchorCtr="0" compatLnSpc="1">
            <a:prstTxWarp prst="textNoShape">
              <a:avLst/>
            </a:prstTxWarp>
          </a:bodyPr>
          <a:lstStyle/>
          <a:p>
            <a:endParaRPr lang="en-US" sz="1588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B50E915E-2872-452E-8C9E-5B158EF11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78088" y="1735362"/>
            <a:ext cx="2117912" cy="211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682" tIns="40341" rIns="80682" bIns="40341" numCol="1" anchor="t" anchorCtr="0" compatLnSpc="1">
            <a:prstTxWarp prst="textNoShape">
              <a:avLst/>
            </a:prstTxWarp>
          </a:bodyPr>
          <a:lstStyle/>
          <a:p>
            <a:endParaRPr lang="en-US" sz="1588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2A1C73-84DF-4344-90E4-27B796318C3D}"/>
              </a:ext>
            </a:extLst>
          </p:cNvPr>
          <p:cNvGrpSpPr/>
          <p:nvPr/>
        </p:nvGrpSpPr>
        <p:grpSpPr>
          <a:xfrm>
            <a:off x="171445" y="6366976"/>
            <a:ext cx="11780269" cy="349909"/>
            <a:chOff x="6599688" y="11866333"/>
            <a:chExt cx="18963944" cy="65317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F67CC39-7EB6-4E45-9B0A-A1E18CE79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2" t="-9176" r="35487" b="-4284"/>
            <a:stretch/>
          </p:blipFill>
          <p:spPr>
            <a:xfrm>
              <a:off x="6599688" y="11866333"/>
              <a:ext cx="12548858" cy="65317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069711-0619-4FE9-BFF2-A34FC2A8A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1" t="-9176" r="64235" b="-4284"/>
            <a:stretch/>
          </p:blipFill>
          <p:spPr>
            <a:xfrm>
              <a:off x="19148543" y="11866333"/>
              <a:ext cx="6415089" cy="653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7019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4D4F14-EC6B-F542-820C-B92090C75147}"/>
              </a:ext>
            </a:extLst>
          </p:cNvPr>
          <p:cNvCxnSpPr>
            <a:cxnSpLocks/>
          </p:cNvCxnSpPr>
          <p:nvPr/>
        </p:nvCxnSpPr>
        <p:spPr>
          <a:xfrm>
            <a:off x="1759323" y="1232254"/>
            <a:ext cx="7973201" cy="596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6B9D66-F0B8-3344-A30D-A5B0DA090105}"/>
              </a:ext>
            </a:extLst>
          </p:cNvPr>
          <p:cNvCxnSpPr>
            <a:cxnSpLocks/>
          </p:cNvCxnSpPr>
          <p:nvPr/>
        </p:nvCxnSpPr>
        <p:spPr>
          <a:xfrm>
            <a:off x="3651568" y="555755"/>
            <a:ext cx="0" cy="530075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4D36A5-81E8-CC48-B3CB-FEC529FA463D}"/>
              </a:ext>
            </a:extLst>
          </p:cNvPr>
          <p:cNvSpPr txBox="1"/>
          <p:nvPr/>
        </p:nvSpPr>
        <p:spPr>
          <a:xfrm>
            <a:off x="3838608" y="729347"/>
            <a:ext cx="6409819" cy="1233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 fontAlgn="base">
              <a:spcBef>
                <a:spcPct val="0"/>
              </a:spcBef>
              <a:spcAft>
                <a:spcPct val="0"/>
              </a:spcAft>
            </a:pPr>
            <a:r>
              <a:rPr lang="en-US" sz="2824" b="1" dirty="0">
                <a:solidFill>
                  <a:srgbClr val="00206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Caramelized Onion</a:t>
            </a:r>
          </a:p>
          <a:p>
            <a:pPr defTabSz="806867" fontAlgn="base">
              <a:spcBef>
                <a:spcPct val="0"/>
              </a:spcBef>
              <a:spcAft>
                <a:spcPct val="0"/>
              </a:spcAft>
            </a:pPr>
            <a:r>
              <a:rPr lang="en-US" sz="2471" b="1" dirty="0">
                <a:solidFill>
                  <a:srgbClr val="00206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Ricotta Alternative</a:t>
            </a:r>
            <a:r>
              <a:rPr lang="en-US" sz="2824" b="1" dirty="0">
                <a:solidFill>
                  <a:srgbClr val="00206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</a:p>
          <a:p>
            <a:pPr defTabSz="806867" fontAlgn="base">
              <a:spcBef>
                <a:spcPct val="0"/>
              </a:spcBef>
              <a:spcAft>
                <a:spcPct val="0"/>
              </a:spcAft>
            </a:pPr>
            <a:r>
              <a:rPr lang="en-US" sz="1765" b="1" dirty="0">
                <a:solidFill>
                  <a:srgbClr val="00206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PR005228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95C72E-1313-EB4B-A4A2-2CD28B3A57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82" y="490525"/>
            <a:ext cx="515902" cy="4776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B9FE134-AA8F-E241-83D7-1EB32D5708F8}"/>
              </a:ext>
            </a:extLst>
          </p:cNvPr>
          <p:cNvSpPr txBox="1"/>
          <p:nvPr/>
        </p:nvSpPr>
        <p:spPr>
          <a:xfrm>
            <a:off x="6496826" y="1575354"/>
            <a:ext cx="184731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 fontAlgn="base">
              <a:spcBef>
                <a:spcPct val="0"/>
              </a:spcBef>
              <a:spcAft>
                <a:spcPct val="0"/>
              </a:spcAft>
            </a:pPr>
            <a:endParaRPr lang="en-US" sz="1588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552F5F-0F7D-4C81-A786-2EF8532EB56D}"/>
              </a:ext>
            </a:extLst>
          </p:cNvPr>
          <p:cNvSpPr/>
          <p:nvPr/>
        </p:nvSpPr>
        <p:spPr>
          <a:xfrm>
            <a:off x="1862891" y="836835"/>
            <a:ext cx="1913513" cy="418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118" dirty="0">
                <a:latin typeface="Gill Sans MT" panose="020B0502020104020203" pitchFamily="34" charset="0"/>
              </a:rPr>
              <a:t>Essence</a:t>
            </a:r>
            <a:endParaRPr lang="en-US" sz="2118" dirty="0"/>
          </a:p>
        </p:txBody>
      </p:sp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45BF5D45-7F84-49BE-8141-74F2F1C07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718104"/>
              </p:ext>
            </p:extLst>
          </p:nvPr>
        </p:nvGraphicFramePr>
        <p:xfrm>
          <a:off x="3919769" y="2406537"/>
          <a:ext cx="5782498" cy="279124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30922">
                  <a:extLst>
                    <a:ext uri="{9D8B030D-6E8A-4147-A177-3AD203B41FA5}">
                      <a16:colId xmlns:a16="http://schemas.microsoft.com/office/drawing/2014/main" val="714842989"/>
                    </a:ext>
                  </a:extLst>
                </a:gridCol>
                <a:gridCol w="1491938">
                  <a:extLst>
                    <a:ext uri="{9D8B030D-6E8A-4147-A177-3AD203B41FA5}">
                      <a16:colId xmlns:a16="http://schemas.microsoft.com/office/drawing/2014/main" val="545691097"/>
                    </a:ext>
                  </a:extLst>
                </a:gridCol>
                <a:gridCol w="1559638">
                  <a:extLst>
                    <a:ext uri="{9D8B030D-6E8A-4147-A177-3AD203B41FA5}">
                      <a16:colId xmlns:a16="http://schemas.microsoft.com/office/drawing/2014/main" val="2961429476"/>
                    </a:ext>
                  </a:extLst>
                </a:gridCol>
              </a:tblGrid>
              <a:tr h="61856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Gill Sans MT" panose="020B0502020104020203" pitchFamily="34" charset="0"/>
                        </a:rPr>
                        <a:t>Ingredient</a:t>
                      </a: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Gill Sans MT" panose="020B0502020104020203" pitchFamily="34" charset="0"/>
                        </a:rPr>
                        <a:t>Supplier</a:t>
                      </a: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ill Sans MT" panose="020B0502020104020203" pitchFamily="34" charset="0"/>
                        </a:rPr>
                        <a:t>Amount</a:t>
                      </a:r>
                    </a:p>
                    <a:p>
                      <a:pPr algn="ctr"/>
                      <a:r>
                        <a:rPr lang="en-US" sz="1800" dirty="0">
                          <a:latin typeface="Gill Sans MT" panose="020B0502020104020203" pitchFamily="34" charset="0"/>
                        </a:rPr>
                        <a:t> (g)</a:t>
                      </a:r>
                    </a:p>
                  </a:txBody>
                  <a:tcPr marL="80682" marR="80682" marT="40341" marB="40341" anchor="ctr"/>
                </a:tc>
                <a:extLst>
                  <a:ext uri="{0D108BD9-81ED-4DB2-BD59-A6C34878D82A}">
                    <a16:rowId xmlns:a16="http://schemas.microsoft.com/office/drawing/2014/main" val="3805136545"/>
                  </a:ext>
                </a:extLst>
              </a:tr>
              <a:tr h="62895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Gill Sans MT" panose="020B0502020104020203" pitchFamily="34" charset="0"/>
                        </a:rPr>
                        <a:t>Ricotta Alternative, </a:t>
                      </a:r>
                    </a:p>
                    <a:p>
                      <a:r>
                        <a:rPr lang="en-US" sz="1800" dirty="0">
                          <a:latin typeface="Gill Sans MT" panose="020B0502020104020203" pitchFamily="34" charset="0"/>
                        </a:rPr>
                        <a:t>Almond Milk</a:t>
                      </a: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Gill Sans MT" panose="020B0502020104020203" pitchFamily="34" charset="0"/>
                        </a:rPr>
                        <a:t>Kite Hill</a:t>
                      </a: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ill Sans MT" panose="020B0502020104020203" pitchFamily="34" charset="0"/>
                        </a:rPr>
                        <a:t>97.200</a:t>
                      </a:r>
                    </a:p>
                  </a:txBody>
                  <a:tcPr marL="80682" marR="80682" marT="40341" marB="40341" anchor="ctr"/>
                </a:tc>
                <a:extLst>
                  <a:ext uri="{0D108BD9-81ED-4DB2-BD59-A6C34878D82A}">
                    <a16:rowId xmlns:a16="http://schemas.microsoft.com/office/drawing/2014/main" val="3917784381"/>
                  </a:ext>
                </a:extLst>
              </a:tr>
              <a:tr h="62895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Gill Sans MT" panose="020B0502020104020203" pitchFamily="34" charset="0"/>
                        </a:rPr>
                        <a:t>Natural Caramelized Onion Type Flavor Ze40812</a:t>
                      </a: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Gill Sans MT" panose="020B0502020104020203" pitchFamily="34" charset="0"/>
                        </a:rPr>
                        <a:t>ZoomEssence</a:t>
                      </a: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ill Sans MT" panose="020B0502020104020203" pitchFamily="34" charset="0"/>
                        </a:rPr>
                        <a:t>2.800</a:t>
                      </a:r>
                    </a:p>
                  </a:txBody>
                  <a:tcPr marL="80682" marR="80682" marT="40341" marB="40341" anchor="ctr"/>
                </a:tc>
                <a:extLst>
                  <a:ext uri="{0D108BD9-81ED-4DB2-BD59-A6C34878D82A}">
                    <a16:rowId xmlns:a16="http://schemas.microsoft.com/office/drawing/2014/main" val="1725333227"/>
                  </a:ext>
                </a:extLst>
              </a:tr>
              <a:tr h="628959">
                <a:tc>
                  <a:txBody>
                    <a:bodyPr/>
                    <a:lstStyle/>
                    <a:p>
                      <a:endParaRPr lang="en-US" sz="1800">
                        <a:latin typeface="Gill Sans MT" panose="020B0502020104020203" pitchFamily="34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Gill Sans MT" panose="020B0502020104020203" pitchFamily="34" charset="0"/>
                      </a:endParaRPr>
                    </a:p>
                  </a:txBody>
                  <a:tcPr marL="80682" marR="80682" marT="40341" marB="403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ill Sans MT" panose="020B0502020104020203" pitchFamily="34" charset="0"/>
                        </a:rPr>
                        <a:t>100.00</a:t>
                      </a:r>
                    </a:p>
                  </a:txBody>
                  <a:tcPr marL="80682" marR="80682" marT="40341" marB="40341" anchor="ctr"/>
                </a:tc>
                <a:extLst>
                  <a:ext uri="{0D108BD9-81ED-4DB2-BD59-A6C34878D82A}">
                    <a16:rowId xmlns:a16="http://schemas.microsoft.com/office/drawing/2014/main" val="1656803605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83B580F3-4EB7-46D4-8892-30C53592FF3C}"/>
              </a:ext>
            </a:extLst>
          </p:cNvPr>
          <p:cNvGrpSpPr/>
          <p:nvPr/>
        </p:nvGrpSpPr>
        <p:grpSpPr>
          <a:xfrm>
            <a:off x="171445" y="6366976"/>
            <a:ext cx="11780269" cy="349909"/>
            <a:chOff x="6599688" y="11866333"/>
            <a:chExt cx="18963944" cy="6531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B57ED6-688D-49C6-A5DD-6CA8C6769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2" t="-9176" r="35487" b="-4284"/>
            <a:stretch/>
          </p:blipFill>
          <p:spPr>
            <a:xfrm>
              <a:off x="6599688" y="11866333"/>
              <a:ext cx="12548858" cy="65317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FD6D02-F3CD-4E6E-A34B-A31975ECB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1" t="-9176" r="64235" b="-4284"/>
            <a:stretch/>
          </p:blipFill>
          <p:spPr>
            <a:xfrm>
              <a:off x="19148543" y="11866333"/>
              <a:ext cx="6415089" cy="653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5794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BFFCB9C1-C42C-4D37-AF31-78E1A2178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489" y="4310320"/>
            <a:ext cx="2835274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1E1CD8-F7FD-4848-A2C8-6D767D6B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2" t="5089" r="9643" b="574"/>
          <a:stretch/>
        </p:blipFill>
        <p:spPr>
          <a:xfrm>
            <a:off x="1378152" y="927321"/>
            <a:ext cx="4388931" cy="50033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BC054C-21C3-461A-9EB4-2CD7F2AD6526}"/>
              </a:ext>
            </a:extLst>
          </p:cNvPr>
          <p:cNvSpPr txBox="1"/>
          <p:nvPr/>
        </p:nvSpPr>
        <p:spPr>
          <a:xfrm>
            <a:off x="5767083" y="2133600"/>
            <a:ext cx="5181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Sales Contact:  </a:t>
            </a:r>
          </a:p>
          <a:p>
            <a:r>
              <a:rPr lang="en-US" sz="2800" dirty="0"/>
              <a:t>	Pat Horning</a:t>
            </a:r>
          </a:p>
          <a:p>
            <a:r>
              <a:rPr lang="en-US" sz="2800" dirty="0"/>
              <a:t>	VP Sales</a:t>
            </a:r>
          </a:p>
          <a:p>
            <a:r>
              <a:rPr lang="en-US" sz="2800" dirty="0"/>
              <a:t>	513-827-7522</a:t>
            </a:r>
          </a:p>
          <a:p>
            <a:r>
              <a:rPr lang="en-US" sz="2800" dirty="0"/>
              <a:t>	</a:t>
            </a:r>
            <a:r>
              <a:rPr lang="en-US" sz="2400" dirty="0"/>
              <a:t>phorning@zoomessence.com</a:t>
            </a:r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07339-8A3D-4CBF-806D-CA77DAF79417}"/>
              </a:ext>
            </a:extLst>
          </p:cNvPr>
          <p:cNvSpPr txBox="1"/>
          <p:nvPr/>
        </p:nvSpPr>
        <p:spPr>
          <a:xfrm>
            <a:off x="2438400" y="182644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BBF19-B59C-46E8-8F66-7B65497878B5}"/>
              </a:ext>
            </a:extLst>
          </p:cNvPr>
          <p:cNvSpPr txBox="1"/>
          <p:nvPr/>
        </p:nvSpPr>
        <p:spPr>
          <a:xfrm>
            <a:off x="2781300" y="2057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A71CA-77F0-43DA-9621-351C2B430D79}"/>
              </a:ext>
            </a:extLst>
          </p:cNvPr>
          <p:cNvSpPr txBox="1"/>
          <p:nvPr/>
        </p:nvSpPr>
        <p:spPr>
          <a:xfrm>
            <a:off x="3048000" y="1981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07EFF4-08ED-4AF8-8C50-25C53EEC0690}"/>
              </a:ext>
            </a:extLst>
          </p:cNvPr>
          <p:cNvSpPr txBox="1"/>
          <p:nvPr/>
        </p:nvSpPr>
        <p:spPr>
          <a:xfrm>
            <a:off x="3200400" y="21336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D22B1E-A211-4E5F-B7CB-9C8F03FCC2BB}"/>
              </a:ext>
            </a:extLst>
          </p:cNvPr>
          <p:cNvSpPr txBox="1"/>
          <p:nvPr/>
        </p:nvSpPr>
        <p:spPr>
          <a:xfrm>
            <a:off x="2988332" y="257026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DD090-B785-417E-818B-D4A6AA657627}"/>
              </a:ext>
            </a:extLst>
          </p:cNvPr>
          <p:cNvSpPr txBox="1"/>
          <p:nvPr/>
        </p:nvSpPr>
        <p:spPr>
          <a:xfrm>
            <a:off x="3581400" y="285813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3CB82-33FD-45B3-A268-851DDB9862C2}"/>
              </a:ext>
            </a:extLst>
          </p:cNvPr>
          <p:cNvSpPr txBox="1"/>
          <p:nvPr/>
        </p:nvSpPr>
        <p:spPr>
          <a:xfrm>
            <a:off x="3313046" y="2656294"/>
            <a:ext cx="35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A1F0EA-B31A-40E5-8B4B-42047622CDA9}"/>
              </a:ext>
            </a:extLst>
          </p:cNvPr>
          <p:cNvSpPr txBox="1"/>
          <p:nvPr/>
        </p:nvSpPr>
        <p:spPr>
          <a:xfrm>
            <a:off x="3619500" y="311821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14614D-10F5-4A0D-A52E-914188697388}"/>
              </a:ext>
            </a:extLst>
          </p:cNvPr>
          <p:cNvSpPr txBox="1"/>
          <p:nvPr/>
        </p:nvSpPr>
        <p:spPr>
          <a:xfrm>
            <a:off x="3926437" y="364090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31C5F5-7B2F-4881-8888-6F03A804D3E4}"/>
              </a:ext>
            </a:extLst>
          </p:cNvPr>
          <p:cNvSpPr txBox="1"/>
          <p:nvPr/>
        </p:nvSpPr>
        <p:spPr>
          <a:xfrm>
            <a:off x="3759200" y="3490865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E79FF4-0520-4887-8DA2-B36ABBDC5DC7}"/>
              </a:ext>
            </a:extLst>
          </p:cNvPr>
          <p:cNvSpPr txBox="1"/>
          <p:nvPr/>
        </p:nvSpPr>
        <p:spPr>
          <a:xfrm>
            <a:off x="4031606" y="394098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56122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7CAC59-D1EF-48EB-814B-90EED332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5999696"/>
            <a:ext cx="914400" cy="584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C08F59-E506-4B4C-B1AE-DB473B621FE5}"/>
              </a:ext>
            </a:extLst>
          </p:cNvPr>
          <p:cNvSpPr txBox="1"/>
          <p:nvPr/>
        </p:nvSpPr>
        <p:spPr>
          <a:xfrm>
            <a:off x="1409700" y="2986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About</a:t>
            </a:r>
            <a:r>
              <a:rPr lang="en-US" sz="3200" dirty="0">
                <a:solidFill>
                  <a:srgbClr val="92D050"/>
                </a:solidFill>
                <a:latin typeface="Gill Sans MT" panose="020B0502020104020203" pitchFamily="34" charset="0"/>
              </a:rPr>
              <a:t> Zoom</a:t>
            </a:r>
            <a:r>
              <a:rPr lang="en-US" sz="3200" dirty="0">
                <a:latin typeface="Gill Sans MT" panose="020B0502020104020203" pitchFamily="34" charset="0"/>
              </a:rPr>
              <a:t>Essence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 flipV="1">
            <a:off x="0" y="270076"/>
            <a:ext cx="12192000" cy="286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28723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2686150-5E69-4363-BD02-0F9E8A17455C}"/>
              </a:ext>
            </a:extLst>
          </p:cNvPr>
          <p:cNvSpPr/>
          <p:nvPr/>
        </p:nvSpPr>
        <p:spPr>
          <a:xfrm>
            <a:off x="2507469" y="1760851"/>
            <a:ext cx="7177061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5829">
              <a:lnSpc>
                <a:spcPct val="80000"/>
              </a:lnSpc>
              <a:buClr>
                <a:srgbClr val="515151"/>
              </a:buClr>
              <a:defRPr sz="2400">
                <a:solidFill>
                  <a:srgbClr val="53585F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  <a:sym typeface="Helvetica"/>
              </a:rPr>
              <a:t>Zooming</a:t>
            </a:r>
            <a:r>
              <a:rPr lang="en-US" sz="3200" baseline="30000" dirty="0">
                <a:solidFill>
                  <a:srgbClr val="002060"/>
                </a:solidFill>
                <a:latin typeface="Gill Sans MT" panose="020B0502020104020203" pitchFamily="34" charset="0"/>
                <a:sym typeface="Helvetica"/>
              </a:rPr>
              <a:t>®</a:t>
            </a:r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  <a:sym typeface="Helvetica"/>
              </a:rPr>
              <a:t> Low-Temperature Drying </a:t>
            </a:r>
          </a:p>
          <a:p>
            <a:pPr algn="ctr" defTabSz="1285829">
              <a:lnSpc>
                <a:spcPct val="80000"/>
              </a:lnSpc>
              <a:buClr>
                <a:srgbClr val="515151"/>
              </a:buClr>
              <a:defRPr sz="2400">
                <a:solidFill>
                  <a:srgbClr val="53585F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  <a:sym typeface="Helvetica"/>
              </a:rPr>
              <a:t>is Designed for </a:t>
            </a:r>
          </a:p>
          <a:p>
            <a:pPr algn="ctr" defTabSz="1285829">
              <a:lnSpc>
                <a:spcPct val="80000"/>
              </a:lnSpc>
              <a:buClr>
                <a:srgbClr val="515151"/>
              </a:buClr>
              <a:defRPr sz="2400">
                <a:solidFill>
                  <a:srgbClr val="53585F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  <a:sym typeface="Helvetica"/>
              </a:rPr>
              <a:t>Heat-Sensitive Flavors and Naturals </a:t>
            </a:r>
          </a:p>
          <a:p>
            <a:pPr algn="ctr" defTabSz="1285829">
              <a:lnSpc>
                <a:spcPct val="80000"/>
              </a:lnSpc>
              <a:buClr>
                <a:srgbClr val="515151"/>
              </a:buClr>
              <a:defRPr sz="2400">
                <a:solidFill>
                  <a:srgbClr val="53585F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lang="en-US" sz="3200" dirty="0">
              <a:solidFill>
                <a:srgbClr val="002060"/>
              </a:solidFill>
              <a:latin typeface="Gill Sans MT" panose="020B0502020104020203" pitchFamily="34" charset="0"/>
              <a:sym typeface="Helvetica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FFCB9C1-C42C-4D37-AF31-78E1A2178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148" y="4504946"/>
            <a:ext cx="2660852" cy="196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EB45D5-EA69-4466-A485-011FF5443632}"/>
              </a:ext>
            </a:extLst>
          </p:cNvPr>
          <p:cNvSpPr txBox="1"/>
          <p:nvPr/>
        </p:nvSpPr>
        <p:spPr>
          <a:xfrm>
            <a:off x="3429000" y="3624705"/>
            <a:ext cx="510540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5829">
              <a:lnSpc>
                <a:spcPct val="80000"/>
              </a:lnSpc>
              <a:buClr>
                <a:srgbClr val="515151"/>
              </a:buClr>
              <a:defRPr sz="2400">
                <a:solidFill>
                  <a:srgbClr val="53585F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  <a:sym typeface="Helvetica"/>
              </a:rPr>
              <a:t>Delivering Unmatched Quality in Aroma and Taste</a:t>
            </a:r>
          </a:p>
        </p:txBody>
      </p:sp>
    </p:spTree>
    <p:extLst>
      <p:ext uri="{BB962C8B-B14F-4D97-AF65-F5344CB8AC3E}">
        <p14:creationId xmlns:p14="http://schemas.microsoft.com/office/powerpoint/2010/main" val="15899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7CAC59-D1EF-48EB-814B-90EED332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44" y="5733842"/>
            <a:ext cx="914400" cy="584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C08F59-E506-4B4C-B1AE-DB473B621FE5}"/>
              </a:ext>
            </a:extLst>
          </p:cNvPr>
          <p:cNvSpPr txBox="1"/>
          <p:nvPr/>
        </p:nvSpPr>
        <p:spPr>
          <a:xfrm>
            <a:off x="1447800" y="318767"/>
            <a:ext cx="9144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About</a:t>
            </a:r>
            <a:r>
              <a:rPr lang="en-US" sz="3200" dirty="0">
                <a:solidFill>
                  <a:srgbClr val="92D050"/>
                </a:solidFill>
                <a:latin typeface="Gill Sans MT" panose="020B0502020104020203" pitchFamily="34" charset="0"/>
              </a:rPr>
              <a:t> Zoom</a:t>
            </a:r>
            <a:r>
              <a:rPr lang="en-US" sz="3200" dirty="0">
                <a:latin typeface="Gill Sans MT" panose="020B0502020104020203" pitchFamily="34" charset="0"/>
              </a:rPr>
              <a:t>Essence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 flipV="1">
            <a:off x="0" y="269747"/>
            <a:ext cx="12289971" cy="490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9430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21D94AD-2F43-4B40-8FB7-29A5CACD03E6}"/>
              </a:ext>
            </a:extLst>
          </p:cNvPr>
          <p:cNvSpPr/>
          <p:nvPr/>
        </p:nvSpPr>
        <p:spPr>
          <a:xfrm>
            <a:off x="2344057" y="1329196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B3055"/>
                </a:solidFill>
                <a:latin typeface="Gill Sans MT" panose="020B0502020104020203" pitchFamily="34" charset="0"/>
              </a:rPr>
              <a:t>Headquarters &amp; Creation Center, Hebron, KY</a:t>
            </a:r>
          </a:p>
          <a:p>
            <a:pPr marL="800147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B3055"/>
                </a:solidFill>
                <a:latin typeface="Gill Sans MT" panose="020B0502020104020203" pitchFamily="34" charset="0"/>
              </a:rPr>
              <a:t>Flavorists</a:t>
            </a:r>
          </a:p>
          <a:p>
            <a:pPr marL="800147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B3055"/>
                </a:solidFill>
                <a:latin typeface="Gill Sans MT" panose="020B0502020104020203" pitchFamily="34" charset="0"/>
              </a:rPr>
              <a:t>R&amp;D Scientists</a:t>
            </a:r>
          </a:p>
          <a:p>
            <a:pPr marL="800147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B3055"/>
                </a:solidFill>
                <a:latin typeface="Gill Sans MT" panose="020B0502020104020203" pitchFamily="34" charset="0"/>
              </a:rPr>
              <a:t>Beverage &amp; Culinary Applications</a:t>
            </a:r>
          </a:p>
          <a:p>
            <a:pPr marL="800147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B3055"/>
                </a:solidFill>
                <a:latin typeface="Gill Sans MT" panose="020B0502020104020203" pitchFamily="34" charset="0"/>
              </a:rPr>
              <a:t>Analytical &amp; Regulatory</a:t>
            </a:r>
          </a:p>
          <a:p>
            <a:pPr marL="800147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B3055"/>
                </a:solidFill>
                <a:latin typeface="Gill Sans MT" panose="020B0502020104020203" pitchFamily="34" charset="0"/>
              </a:rPr>
              <a:t>Sales &amp; Customer Service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B1DBB0-2874-4C56-8BA8-668218593DE4}"/>
              </a:ext>
            </a:extLst>
          </p:cNvPr>
          <p:cNvSpPr/>
          <p:nvPr/>
        </p:nvSpPr>
        <p:spPr>
          <a:xfrm>
            <a:off x="2344057" y="4341745"/>
            <a:ext cx="7086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B3055"/>
                </a:solidFill>
                <a:latin typeface="Gill Sans MT" panose="020B0502020104020203" pitchFamily="34" charset="0"/>
              </a:rPr>
              <a:t>5 Drying Systems in 2 Manufacturing Facilities</a:t>
            </a:r>
          </a:p>
          <a:p>
            <a:pPr marL="685847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B3055"/>
                </a:solidFill>
                <a:latin typeface="Gill Sans MT" panose="020B0502020104020203" pitchFamily="34" charset="0"/>
              </a:rPr>
              <a:t>Hebron, KY </a:t>
            </a:r>
          </a:p>
          <a:p>
            <a:pPr marL="685847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B3055"/>
                </a:solidFill>
                <a:latin typeface="Gill Sans MT" panose="020B0502020104020203" pitchFamily="34" charset="0"/>
              </a:rPr>
              <a:t>Sayreville, NJ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22A706-631C-4334-87A6-490EC6171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2" t="5089" r="9643" b="574"/>
          <a:stretch/>
        </p:blipFill>
        <p:spPr>
          <a:xfrm>
            <a:off x="10431814" y="4703752"/>
            <a:ext cx="1539171" cy="16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7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7CAC59-D1EF-48EB-814B-90EED3326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551658"/>
            <a:ext cx="914400" cy="584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C08F59-E506-4B4C-B1AE-DB473B621FE5}"/>
              </a:ext>
            </a:extLst>
          </p:cNvPr>
          <p:cNvSpPr txBox="1"/>
          <p:nvPr/>
        </p:nvSpPr>
        <p:spPr>
          <a:xfrm>
            <a:off x="1600200" y="269432"/>
            <a:ext cx="9144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About</a:t>
            </a:r>
            <a:r>
              <a:rPr lang="en-US" sz="3200" dirty="0">
                <a:solidFill>
                  <a:srgbClr val="92D050"/>
                </a:solidFill>
                <a:latin typeface="Gill Sans MT" panose="020B0502020104020203" pitchFamily="34" charset="0"/>
              </a:rPr>
              <a:t> Zoom</a:t>
            </a:r>
            <a:r>
              <a:rPr lang="en-US" sz="3200" dirty="0">
                <a:latin typeface="Gill Sans MT" panose="020B0502020104020203" pitchFamily="34" charset="0"/>
              </a:rPr>
              <a:t>Essence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269432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45979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945D2D8-7DD3-4A67-8767-CC786EBB448A}"/>
              </a:ext>
            </a:extLst>
          </p:cNvPr>
          <p:cNvSpPr/>
          <p:nvPr/>
        </p:nvSpPr>
        <p:spPr>
          <a:xfrm>
            <a:off x="2122714" y="1489283"/>
            <a:ext cx="80989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</a:rPr>
              <a:t>Lead Time for First-Time Production is 4 to 5 weeks </a:t>
            </a:r>
          </a:p>
          <a:p>
            <a:pPr marL="800147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</a:rPr>
              <a:t>Depending on Availability of Raw Materials</a:t>
            </a:r>
          </a:p>
          <a:p>
            <a:pPr marL="800147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  <a:latin typeface="Gill Sans MT" panose="020B05020201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</a:rPr>
              <a:t>Lead Time for Additional Orders is 3 weeks</a:t>
            </a:r>
          </a:p>
          <a:p>
            <a:pPr marL="800147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</a:rPr>
              <a:t>Stocking Agreements are Available</a:t>
            </a:r>
          </a:p>
          <a:p>
            <a:pPr marL="800147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2060"/>
              </a:solidFill>
              <a:latin typeface="Gill Sans MT" panose="020B05020201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</a:rPr>
              <a:t>Minimum Order 20 Kgs</a:t>
            </a:r>
          </a:p>
          <a:p>
            <a:pPr marL="80486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</a:rPr>
              <a:t>Pack Size 10 Kgs Box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93BB5-B954-4311-8F74-4FF4078A58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 r="2" b="2"/>
          <a:stretch/>
        </p:blipFill>
        <p:spPr>
          <a:xfrm>
            <a:off x="9476815" y="3975884"/>
            <a:ext cx="2715185" cy="2612684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66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7CAC59-D1EF-48EB-814B-90EED3326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35" y="5694337"/>
            <a:ext cx="914400" cy="58479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261257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871267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F413E9C-7B1B-48A9-B817-BF72237DFB0B}"/>
              </a:ext>
            </a:extLst>
          </p:cNvPr>
          <p:cNvSpPr txBox="1"/>
          <p:nvPr/>
        </p:nvSpPr>
        <p:spPr>
          <a:xfrm>
            <a:off x="6621406" y="1629941"/>
            <a:ext cx="311679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solidFill>
                  <a:srgbClr val="70BF41"/>
                </a:solidFill>
                <a:latin typeface="Gill Sans MT" panose="020B0502020104020203" pitchFamily="34" charset="0"/>
              </a:rPr>
              <a:t>Cool</a:t>
            </a:r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</a:rPr>
              <a:t>Zoom Powder</a:t>
            </a:r>
          </a:p>
        </p:txBody>
      </p:sp>
      <p:grpSp>
        <p:nvGrpSpPr>
          <p:cNvPr id="9" name="Group 24">
            <a:extLst>
              <a:ext uri="{FF2B5EF4-FFF2-40B4-BE49-F238E27FC236}">
                <a16:creationId xmlns:a16="http://schemas.microsoft.com/office/drawing/2014/main" id="{6F01D9CB-E1CE-4F4D-B165-32AF666A282F}"/>
              </a:ext>
            </a:extLst>
          </p:cNvPr>
          <p:cNvGrpSpPr>
            <a:grpSpLocks/>
          </p:cNvGrpSpPr>
          <p:nvPr/>
        </p:nvGrpSpPr>
        <p:grpSpPr bwMode="auto">
          <a:xfrm>
            <a:off x="2558719" y="2546564"/>
            <a:ext cx="2931916" cy="3777889"/>
            <a:chOff x="7086600" y="250826"/>
            <a:chExt cx="2641601" cy="314964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2EEBAD6-4A74-47BB-B888-961DBB80B3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250826"/>
              <a:ext cx="2641601" cy="592841"/>
              <a:chOff x="2743199" y="406796"/>
              <a:chExt cx="2641601" cy="592841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47A8D4C4-CD56-4042-8881-9607592884E0}"/>
                  </a:ext>
                </a:extLst>
              </p:cNvPr>
              <p:cNvSpPr/>
              <p:nvPr/>
            </p:nvSpPr>
            <p:spPr>
              <a:xfrm>
                <a:off x="2743199" y="406796"/>
                <a:ext cx="2641601" cy="578576"/>
              </a:xfrm>
              <a:prstGeom prst="roundRect">
                <a:avLst/>
              </a:prstGeom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Rounded Rectangle 4">
                <a:extLst>
                  <a:ext uri="{FF2B5EF4-FFF2-40B4-BE49-F238E27FC236}">
                    <a16:creationId xmlns:a16="http://schemas.microsoft.com/office/drawing/2014/main" id="{3569EBA0-19AB-413A-9244-5C93DC679565}"/>
                  </a:ext>
                </a:extLst>
              </p:cNvPr>
              <p:cNvSpPr/>
              <p:nvPr/>
            </p:nvSpPr>
            <p:spPr>
              <a:xfrm>
                <a:off x="2800102" y="478120"/>
                <a:ext cx="2584698" cy="52151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8580" tIns="68580" rIns="68580" bIns="6858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Gill Sans MT" pitchFamily="34" charset="0"/>
                    <a:ea typeface="ＭＳ Ｐゴシック" charset="-128"/>
                    <a:cs typeface="Arial"/>
                  </a:rPr>
                  <a:t>Dried @Temperatures </a:t>
                </a:r>
              </a:p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000" dirty="0">
                    <a:solidFill>
                      <a:schemeClr val="tx1"/>
                    </a:solidFill>
                    <a:latin typeface="Gill Sans MT" pitchFamily="34" charset="0"/>
                    <a:ea typeface="ＭＳ Ｐゴシック" charset="-128"/>
                    <a:cs typeface="Arial"/>
                  </a:rPr>
                  <a:t>350-400F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297262F-5364-4F00-BC48-6359F9D050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1" y="902538"/>
              <a:ext cx="2641600" cy="578503"/>
              <a:chOff x="2743200" y="1058508"/>
              <a:chExt cx="2641600" cy="578503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DD407334-82F2-4335-A743-F2A898AE7FD9}"/>
                  </a:ext>
                </a:extLst>
              </p:cNvPr>
              <p:cNvSpPr/>
              <p:nvPr/>
            </p:nvSpPr>
            <p:spPr>
              <a:xfrm>
                <a:off x="2743199" y="1058407"/>
                <a:ext cx="2641601" cy="578576"/>
              </a:xfrm>
              <a:prstGeom prst="roundRect">
                <a:avLst/>
              </a:prstGeom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Gill Sans MT" pitchFamily="34" charset="0"/>
                    <a:ea typeface="ＭＳ Ｐゴシック" pitchFamily="34" charset="-128"/>
                    <a:cs typeface="Arial" pitchFamily="34" charset="0"/>
                  </a:rPr>
                  <a:t>30%+ Loss of Flavor &amp; Aroma Actives</a:t>
                </a:r>
                <a:endParaRPr lang="en-US" dirty="0">
                  <a:solidFill>
                    <a:schemeClr val="tx1"/>
                  </a:solidFill>
                  <a:latin typeface="Gill Sans MT" pitchFamily="34" charset="0"/>
                  <a:cs typeface="Arial" pitchFamily="34" charset="0"/>
                </a:endParaRPr>
              </a:p>
            </p:txBody>
          </p:sp>
          <p:sp>
            <p:nvSpPr>
              <p:cNvPr id="25" name="Rounded Rectangle 6">
                <a:extLst>
                  <a:ext uri="{FF2B5EF4-FFF2-40B4-BE49-F238E27FC236}">
                    <a16:creationId xmlns:a16="http://schemas.microsoft.com/office/drawing/2014/main" id="{658C17B0-61C6-4F38-BEAD-6A05B2615D74}"/>
                  </a:ext>
                </a:extLst>
              </p:cNvPr>
              <p:cNvSpPr/>
              <p:nvPr/>
            </p:nvSpPr>
            <p:spPr>
              <a:xfrm>
                <a:off x="2771651" y="1085796"/>
                <a:ext cx="2584698" cy="52265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8580" tIns="68580" rIns="68580" bIns="6858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400">
                  <a:solidFill>
                    <a:srgbClr val="595959"/>
                  </a:solidFill>
                  <a:latin typeface="Gill Sans MT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5B697D3-70FF-4C96-94A0-7F3F5FBCA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1551380"/>
              <a:ext cx="2641600" cy="577067"/>
              <a:chOff x="2743199" y="1707350"/>
              <a:chExt cx="2641600" cy="577067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B47C7F79-D982-4D32-A5C2-358D9693DF9D}"/>
                  </a:ext>
                </a:extLst>
              </p:cNvPr>
              <p:cNvSpPr/>
              <p:nvPr/>
            </p:nvSpPr>
            <p:spPr>
              <a:xfrm>
                <a:off x="2743199" y="1707736"/>
                <a:ext cx="2641601" cy="576294"/>
              </a:xfrm>
              <a:prstGeom prst="roundRect">
                <a:avLst/>
              </a:prstGeom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schemeClr val="tx1"/>
                    </a:solidFill>
                    <a:latin typeface="Gill Sans MT" pitchFamily="34" charset="0"/>
                    <a:cs typeface="Arial" pitchFamily="34" charset="0"/>
                  </a:rPr>
                  <a:t>Particle Size Avg 50micron </a:t>
                </a:r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A59B4776-5CF9-44EB-BDEE-40BF060CFA78}"/>
                  </a:ext>
                </a:extLst>
              </p:cNvPr>
              <p:cNvSpPr/>
              <p:nvPr/>
            </p:nvSpPr>
            <p:spPr>
              <a:xfrm>
                <a:off x="2771650" y="1736266"/>
                <a:ext cx="2584698" cy="51923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8580" tIns="68580" rIns="68580" bIns="6858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400">
                  <a:solidFill>
                    <a:srgbClr val="595959"/>
                  </a:solidFill>
                  <a:latin typeface="Gill Sans MT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4C05E6D-3EE9-44F8-A9EA-A2B8C07C2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2203092"/>
              <a:ext cx="2641600" cy="577067"/>
              <a:chOff x="2743199" y="2359062"/>
              <a:chExt cx="2641600" cy="577067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8FD94894-8637-4CAE-8D66-4406B7547005}"/>
                  </a:ext>
                </a:extLst>
              </p:cNvPr>
              <p:cNvSpPr/>
              <p:nvPr/>
            </p:nvSpPr>
            <p:spPr>
              <a:xfrm>
                <a:off x="2743199" y="2359347"/>
                <a:ext cx="2641601" cy="576294"/>
              </a:xfrm>
              <a:prstGeom prst="roundRect">
                <a:avLst/>
              </a:prstGeom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000" dirty="0">
                    <a:solidFill>
                      <a:schemeClr val="tx1"/>
                    </a:solidFill>
                    <a:latin typeface="Gill Sans MT" pitchFamily="34" charset="0"/>
                    <a:ea typeface="MS PGothic" pitchFamily="34" charset="-128"/>
                    <a:cs typeface="Arial" pitchFamily="34" charset="0"/>
                  </a:rPr>
                  <a:t>Bulk Density</a:t>
                </a:r>
              </a:p>
              <a:p>
                <a:pPr algn="ctr">
                  <a:defRPr/>
                </a:pPr>
                <a:r>
                  <a:rPr lang="en-US" sz="2000" dirty="0">
                    <a:solidFill>
                      <a:schemeClr val="tx1"/>
                    </a:solidFill>
                    <a:latin typeface="Gill Sans MT" pitchFamily="34" charset="0"/>
                    <a:ea typeface="MS PGothic" pitchFamily="34" charset="-128"/>
                    <a:cs typeface="Arial" pitchFamily="34" charset="0"/>
                  </a:rPr>
                  <a:t>High Surface Area</a:t>
                </a:r>
              </a:p>
            </p:txBody>
          </p:sp>
          <p:sp>
            <p:nvSpPr>
              <p:cNvPr id="21" name="Rounded Rectangle 10">
                <a:extLst>
                  <a:ext uri="{FF2B5EF4-FFF2-40B4-BE49-F238E27FC236}">
                    <a16:creationId xmlns:a16="http://schemas.microsoft.com/office/drawing/2014/main" id="{43061EAE-4289-431F-9C37-A463DC273597}"/>
                  </a:ext>
                </a:extLst>
              </p:cNvPr>
              <p:cNvSpPr/>
              <p:nvPr/>
            </p:nvSpPr>
            <p:spPr>
              <a:xfrm>
                <a:off x="2771650" y="2386736"/>
                <a:ext cx="2584698" cy="5203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8580" tIns="68580" rIns="68580" bIns="6858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400">
                  <a:solidFill>
                    <a:srgbClr val="595959"/>
                  </a:solidFill>
                  <a:latin typeface="Gill Sans MT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sp>
          <p:nvSpPr>
            <p:cNvPr id="18" name="Rounded Rectangle 12">
              <a:extLst>
                <a:ext uri="{FF2B5EF4-FFF2-40B4-BE49-F238E27FC236}">
                  <a16:creationId xmlns:a16="http://schemas.microsoft.com/office/drawing/2014/main" id="{D535921A-8702-4A9D-A31E-6C35C7F63DD3}"/>
                </a:ext>
              </a:extLst>
            </p:cNvPr>
            <p:cNvSpPr/>
            <p:nvPr/>
          </p:nvSpPr>
          <p:spPr bwMode="auto">
            <a:xfrm>
              <a:off x="7115051" y="2878954"/>
              <a:ext cx="2584698" cy="5215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2400">
                <a:solidFill>
                  <a:srgbClr val="595959"/>
                </a:solidFill>
                <a:latin typeface="Gill Sans MT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grpSp>
        <p:nvGrpSpPr>
          <p:cNvPr id="28" name="Group 24">
            <a:extLst>
              <a:ext uri="{FF2B5EF4-FFF2-40B4-BE49-F238E27FC236}">
                <a16:creationId xmlns:a16="http://schemas.microsoft.com/office/drawing/2014/main" id="{26798B92-0631-414D-BEFD-6B6A01CB0623}"/>
              </a:ext>
            </a:extLst>
          </p:cNvPr>
          <p:cNvGrpSpPr>
            <a:grpSpLocks/>
          </p:cNvGrpSpPr>
          <p:nvPr/>
        </p:nvGrpSpPr>
        <p:grpSpPr bwMode="auto">
          <a:xfrm>
            <a:off x="6777471" y="2546564"/>
            <a:ext cx="3084927" cy="3033257"/>
            <a:chOff x="7080493" y="226251"/>
            <a:chExt cx="2729132" cy="253620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2" name="Rounded Rectangle 25">
              <a:extLst>
                <a:ext uri="{FF2B5EF4-FFF2-40B4-BE49-F238E27FC236}">
                  <a16:creationId xmlns:a16="http://schemas.microsoft.com/office/drawing/2014/main" id="{91668D3E-E117-480C-AE03-5BA9CDFC7C6C}"/>
                </a:ext>
              </a:extLst>
            </p:cNvPr>
            <p:cNvSpPr/>
            <p:nvPr/>
          </p:nvSpPr>
          <p:spPr bwMode="auto">
            <a:xfrm>
              <a:off x="7080493" y="226251"/>
              <a:ext cx="2723025" cy="578576"/>
            </a:xfrm>
            <a:prstGeom prst="roundRect">
              <a:avLst/>
            </a:prstGeom>
            <a:grpFill/>
            <a:ln>
              <a:solidFill>
                <a:srgbClr val="60696A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Gill Sans MT" panose="020B0502020104020203" pitchFamily="34" charset="0"/>
                </a:rPr>
                <a:t>Dried @Temperature ~110F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E02CC6A-7B66-4009-B546-5B583D08FC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902437"/>
              <a:ext cx="2723025" cy="578576"/>
              <a:chOff x="2743199" y="1058407"/>
              <a:chExt cx="2723025" cy="578576"/>
            </a:xfrm>
            <a:grpFill/>
          </p:grpSpPr>
          <p:sp>
            <p:nvSpPr>
              <p:cNvPr id="40" name="Rounded Rectangle 23">
                <a:extLst>
                  <a:ext uri="{FF2B5EF4-FFF2-40B4-BE49-F238E27FC236}">
                    <a16:creationId xmlns:a16="http://schemas.microsoft.com/office/drawing/2014/main" id="{75587D16-DF8F-441B-A53F-1A4EB2FBF573}"/>
                  </a:ext>
                </a:extLst>
              </p:cNvPr>
              <p:cNvSpPr/>
              <p:nvPr/>
            </p:nvSpPr>
            <p:spPr>
              <a:xfrm>
                <a:off x="2743199" y="1058407"/>
                <a:ext cx="2723025" cy="578576"/>
              </a:xfrm>
              <a:prstGeom prst="roundRect">
                <a:avLst/>
              </a:prstGeom>
              <a:grpFill/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solidFill>
                    <a:srgbClr val="595959"/>
                  </a:solidFill>
                  <a:latin typeface="Gill Sans MT" pitchFamily="34" charset="0"/>
                  <a:cs typeface="Arial" pitchFamily="34" charset="0"/>
                </a:endParaRPr>
              </a:p>
            </p:txBody>
          </p:sp>
          <p:sp>
            <p:nvSpPr>
              <p:cNvPr id="41" name="Rounded Rectangle 6">
                <a:extLst>
                  <a:ext uri="{FF2B5EF4-FFF2-40B4-BE49-F238E27FC236}">
                    <a16:creationId xmlns:a16="http://schemas.microsoft.com/office/drawing/2014/main" id="{06DDCE06-15B1-4469-9D91-DA5EB26C86B8}"/>
                  </a:ext>
                </a:extLst>
              </p:cNvPr>
              <p:cNvSpPr/>
              <p:nvPr/>
            </p:nvSpPr>
            <p:spPr>
              <a:xfrm>
                <a:off x="2771651" y="1085796"/>
                <a:ext cx="2584698" cy="52265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8580" tIns="68580" rIns="68580" bIns="6858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400">
                  <a:solidFill>
                    <a:srgbClr val="595959"/>
                  </a:solidFill>
                  <a:latin typeface="Gill Sans MT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81F61FE-CE42-4D6F-B8B4-1BF343C213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1551766"/>
              <a:ext cx="2723025" cy="576294"/>
              <a:chOff x="2743199" y="1707736"/>
              <a:chExt cx="2723025" cy="576294"/>
            </a:xfrm>
            <a:grpFill/>
          </p:grpSpPr>
          <p:sp>
            <p:nvSpPr>
              <p:cNvPr id="38" name="Rounded Rectangle 21">
                <a:extLst>
                  <a:ext uri="{FF2B5EF4-FFF2-40B4-BE49-F238E27FC236}">
                    <a16:creationId xmlns:a16="http://schemas.microsoft.com/office/drawing/2014/main" id="{4FAA97F2-B0C5-4F5E-B402-74380208E584}"/>
                  </a:ext>
                </a:extLst>
              </p:cNvPr>
              <p:cNvSpPr/>
              <p:nvPr/>
            </p:nvSpPr>
            <p:spPr>
              <a:xfrm>
                <a:off x="2743199" y="1707736"/>
                <a:ext cx="2723025" cy="576294"/>
              </a:xfrm>
              <a:prstGeom prst="roundRect">
                <a:avLst/>
              </a:prstGeom>
              <a:grpFill/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 MT" pitchFamily="34" charset="0"/>
                  <a:cs typeface="Arial" pitchFamily="34" charset="0"/>
                </a:endParaRPr>
              </a:p>
            </p:txBody>
          </p:sp>
          <p:sp>
            <p:nvSpPr>
              <p:cNvPr id="39" name="Rounded Rectangle 8">
                <a:extLst>
                  <a:ext uri="{FF2B5EF4-FFF2-40B4-BE49-F238E27FC236}">
                    <a16:creationId xmlns:a16="http://schemas.microsoft.com/office/drawing/2014/main" id="{69424813-1435-432C-B8E8-C36C823B0738}"/>
                  </a:ext>
                </a:extLst>
              </p:cNvPr>
              <p:cNvSpPr/>
              <p:nvPr/>
            </p:nvSpPr>
            <p:spPr>
              <a:xfrm>
                <a:off x="2771650" y="1728926"/>
                <a:ext cx="2584698" cy="519235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8580" tIns="68580" rIns="68580" bIns="6858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400">
                  <a:solidFill>
                    <a:srgbClr val="595959"/>
                  </a:solidFill>
                  <a:latin typeface="Gill Sans MT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7731060-A6B9-4FB0-A403-D3C78C3EB8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600" y="2186165"/>
              <a:ext cx="2723025" cy="576294"/>
              <a:chOff x="2743199" y="2342135"/>
              <a:chExt cx="2723025" cy="576294"/>
            </a:xfrm>
            <a:grpFill/>
          </p:grpSpPr>
          <p:sp>
            <p:nvSpPr>
              <p:cNvPr id="36" name="Rounded Rectangle 19">
                <a:extLst>
                  <a:ext uri="{FF2B5EF4-FFF2-40B4-BE49-F238E27FC236}">
                    <a16:creationId xmlns:a16="http://schemas.microsoft.com/office/drawing/2014/main" id="{44257F0D-608C-4510-A1FC-84915F851091}"/>
                  </a:ext>
                </a:extLst>
              </p:cNvPr>
              <p:cNvSpPr/>
              <p:nvPr/>
            </p:nvSpPr>
            <p:spPr>
              <a:xfrm>
                <a:off x="2743199" y="2342135"/>
                <a:ext cx="2723025" cy="576294"/>
              </a:xfrm>
              <a:prstGeom prst="roundRect">
                <a:avLst/>
              </a:prstGeom>
              <a:grpFill/>
              <a:ln>
                <a:solidFill>
                  <a:srgbClr val="60696A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dirty="0">
                  <a:solidFill>
                    <a:srgbClr val="595959"/>
                  </a:solidFill>
                  <a:latin typeface="Gill Sans MT" pitchFamily="34" charset="0"/>
                  <a:ea typeface="MS PGothic" pitchFamily="34" charset="-128"/>
                  <a:cs typeface="Arial" pitchFamily="34" charset="0"/>
                </a:endParaRPr>
              </a:p>
            </p:txBody>
          </p:sp>
          <p:sp>
            <p:nvSpPr>
              <p:cNvPr id="37" name="Rounded Rectangle 10">
                <a:extLst>
                  <a:ext uri="{FF2B5EF4-FFF2-40B4-BE49-F238E27FC236}">
                    <a16:creationId xmlns:a16="http://schemas.microsoft.com/office/drawing/2014/main" id="{9BD90DAE-16D2-4DD8-A65E-B2574AFD503B}"/>
                  </a:ext>
                </a:extLst>
              </p:cNvPr>
              <p:cNvSpPr/>
              <p:nvPr/>
            </p:nvSpPr>
            <p:spPr>
              <a:xfrm>
                <a:off x="2771650" y="2386736"/>
                <a:ext cx="2584698" cy="52037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68580" tIns="68580" rIns="68580" bIns="6858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n-US" sz="2400" dirty="0">
                  <a:solidFill>
                    <a:srgbClr val="595959"/>
                  </a:solidFill>
                  <a:latin typeface="Gill Sans MT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81A2DBF-085A-4800-9A8C-0D4EC318B896}"/>
              </a:ext>
            </a:extLst>
          </p:cNvPr>
          <p:cNvSpPr txBox="1"/>
          <p:nvPr/>
        </p:nvSpPr>
        <p:spPr>
          <a:xfrm>
            <a:off x="2504980" y="162042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Gill Sans MT" panose="020B0502020104020203" pitchFamily="34" charset="0"/>
              </a:rPr>
              <a:t>Traditional </a:t>
            </a:r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0"/>
              </a:rPr>
              <a:t>Spray Dry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2870A-CBB0-44FA-952F-9CE8CAF0E199}"/>
              </a:ext>
            </a:extLst>
          </p:cNvPr>
          <p:cNvSpPr txBox="1"/>
          <p:nvPr/>
        </p:nvSpPr>
        <p:spPr>
          <a:xfrm>
            <a:off x="2925132" y="281634"/>
            <a:ext cx="640295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It’s About </a:t>
            </a:r>
            <a:r>
              <a:rPr lang="en-US" sz="3200" dirty="0">
                <a:solidFill>
                  <a:srgbClr val="70BF41"/>
                </a:solidFill>
                <a:latin typeface="Gill Sans MT" panose="020B0502020104020203" pitchFamily="34" charset="0"/>
              </a:rPr>
              <a:t>Zooming</a:t>
            </a:r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 Efficiency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05F0A8-52DF-4DD6-B062-132BA6C5E091}"/>
              </a:ext>
            </a:extLst>
          </p:cNvPr>
          <p:cNvSpPr/>
          <p:nvPr/>
        </p:nvSpPr>
        <p:spPr>
          <a:xfrm>
            <a:off x="6909163" y="3313247"/>
            <a:ext cx="2735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Gill Sans MT" pitchFamily="34" charset="0"/>
                <a:ea typeface="ＭＳ Ｐゴシック" pitchFamily="34" charset="-128"/>
                <a:cs typeface="Arial" pitchFamily="34" charset="0"/>
              </a:rPr>
              <a:t>95 to 100% Retention of Flavor &amp; Aroma Actives</a:t>
            </a:r>
            <a:endParaRPr lang="en-US" sz="2000" dirty="0"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32D599-69DC-4082-A5DA-B8AF28E6C400}"/>
              </a:ext>
            </a:extLst>
          </p:cNvPr>
          <p:cNvSpPr/>
          <p:nvPr/>
        </p:nvSpPr>
        <p:spPr>
          <a:xfrm>
            <a:off x="6953309" y="4090166"/>
            <a:ext cx="2646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Gill Sans MT" pitchFamily="34" charset="0"/>
                <a:cs typeface="Arial" pitchFamily="34" charset="0"/>
              </a:rPr>
              <a:t>Particle Size Avg 100micron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130F972-211F-4B13-A269-6943F1DD214A}"/>
              </a:ext>
            </a:extLst>
          </p:cNvPr>
          <p:cNvSpPr/>
          <p:nvPr/>
        </p:nvSpPr>
        <p:spPr>
          <a:xfrm>
            <a:off x="6439399" y="4882672"/>
            <a:ext cx="3767972" cy="930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atin typeface="Gill Sans MT" pitchFamily="34" charset="0"/>
                <a:ea typeface="MS PGothic" pitchFamily="34" charset="-128"/>
                <a:cs typeface="Arial" pitchFamily="34" charset="0"/>
              </a:rPr>
              <a:t>Bulk Density </a:t>
            </a:r>
          </a:p>
          <a:p>
            <a:pPr algn="ctr">
              <a:defRPr/>
            </a:pPr>
            <a:r>
              <a:rPr lang="en-US" dirty="0">
                <a:latin typeface="Gill Sans MT" pitchFamily="34" charset="0"/>
                <a:ea typeface="MS PGothic" pitchFamily="34" charset="-128"/>
                <a:cs typeface="Arial" pitchFamily="34" charset="0"/>
              </a:rPr>
              <a:t>Fully Dense, Low Surface Area</a:t>
            </a:r>
          </a:p>
          <a:p>
            <a:pPr algn="ctr">
              <a:defRPr/>
            </a:pPr>
            <a:endParaRPr lang="en-US" dirty="0">
              <a:latin typeface="Gill Sans MT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81855FFE-68CA-4409-AEFA-2C9B2418F11D}"/>
              </a:ext>
            </a:extLst>
          </p:cNvPr>
          <p:cNvSpPr/>
          <p:nvPr/>
        </p:nvSpPr>
        <p:spPr>
          <a:xfrm>
            <a:off x="5851241" y="2821302"/>
            <a:ext cx="576132" cy="15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F6750EB7-A083-42C8-99AC-78B9B4128392}"/>
              </a:ext>
            </a:extLst>
          </p:cNvPr>
          <p:cNvSpPr/>
          <p:nvPr/>
        </p:nvSpPr>
        <p:spPr>
          <a:xfrm>
            <a:off x="5857780" y="3562783"/>
            <a:ext cx="576132" cy="15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F9D2A9DB-377A-4DBD-AD6A-799CA2B1C0C4}"/>
              </a:ext>
            </a:extLst>
          </p:cNvPr>
          <p:cNvSpPr/>
          <p:nvPr/>
        </p:nvSpPr>
        <p:spPr>
          <a:xfrm>
            <a:off x="5838545" y="4328245"/>
            <a:ext cx="576132" cy="15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D54FC460-E8F8-492F-87BF-C9998EE6D163}"/>
              </a:ext>
            </a:extLst>
          </p:cNvPr>
          <p:cNvSpPr/>
          <p:nvPr/>
        </p:nvSpPr>
        <p:spPr>
          <a:xfrm>
            <a:off x="5838545" y="5093814"/>
            <a:ext cx="576132" cy="15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4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278289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>
            <a:off x="0" y="907428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25FD05F-99B9-42BC-B368-13A200C3D1B1}"/>
              </a:ext>
            </a:extLst>
          </p:cNvPr>
          <p:cNvSpPr/>
          <p:nvPr/>
        </p:nvSpPr>
        <p:spPr>
          <a:xfrm>
            <a:off x="2848217" y="278289"/>
            <a:ext cx="7029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BF41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Cool</a:t>
            </a:r>
            <a:r>
              <a:rPr lang="en-US" sz="3200" dirty="0">
                <a:solidFill>
                  <a:srgbClr val="0070C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Zoom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Science Drives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353DC-3912-43F2-AA18-3157F8C7A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469" y="2350304"/>
            <a:ext cx="4314259" cy="3255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7DC994-C686-41E1-8C7E-29CCFD1F9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86" y="2187757"/>
            <a:ext cx="4119754" cy="34176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B8909D-AF9A-4F0C-8044-42AC1740C60F}"/>
              </a:ext>
            </a:extLst>
          </p:cNvPr>
          <p:cNvSpPr txBox="1"/>
          <p:nvPr/>
        </p:nvSpPr>
        <p:spPr>
          <a:xfrm>
            <a:off x="2596438" y="1362172"/>
            <a:ext cx="3293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Gill Sans MT" panose="020B0502020104020203" pitchFamily="34" charset="0"/>
              </a:rPr>
              <a:t>Typical High Heat Spray Dried Powder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33183-4AF1-4D47-930A-60854F197075}"/>
              </a:ext>
            </a:extLst>
          </p:cNvPr>
          <p:cNvSpPr txBox="1"/>
          <p:nvPr/>
        </p:nvSpPr>
        <p:spPr>
          <a:xfrm>
            <a:off x="6796725" y="1610810"/>
            <a:ext cx="308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BF41"/>
                </a:solidFill>
                <a:latin typeface="Gill Sans MT" panose="020B0502020104020203" pitchFamily="34" charset="0"/>
              </a:rPr>
              <a:t>Cool</a:t>
            </a:r>
            <a:r>
              <a:rPr lang="en-US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Zoom</a:t>
            </a:r>
            <a:r>
              <a:rPr lang="en-US" sz="24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Gill Sans MT" panose="020B0502020104020203" pitchFamily="34" charset="0"/>
              </a:rPr>
              <a:t>Powder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28911E-A98D-4C89-A5DB-BE50FDC69E1E}"/>
              </a:ext>
            </a:extLst>
          </p:cNvPr>
          <p:cNvCxnSpPr>
            <a:cxnSpLocks/>
          </p:cNvCxnSpPr>
          <p:nvPr/>
        </p:nvCxnSpPr>
        <p:spPr>
          <a:xfrm flipH="1" flipV="1">
            <a:off x="3751785" y="4616165"/>
            <a:ext cx="686434" cy="28601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3CB616A-1072-4AEE-B2E5-082977FAECBE}"/>
              </a:ext>
            </a:extLst>
          </p:cNvPr>
          <p:cNvSpPr txBox="1"/>
          <p:nvPr/>
        </p:nvSpPr>
        <p:spPr>
          <a:xfrm>
            <a:off x="4536254" y="4775157"/>
            <a:ext cx="1134802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b="1" dirty="0">
                <a:solidFill>
                  <a:schemeClr val="bg1"/>
                </a:solidFill>
              </a:rPr>
              <a:t>Air Pocket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C06B24-E5A8-4AD6-92B6-666CE60ADC10}"/>
              </a:ext>
            </a:extLst>
          </p:cNvPr>
          <p:cNvCxnSpPr>
            <a:cxnSpLocks/>
          </p:cNvCxnSpPr>
          <p:nvPr/>
        </p:nvCxnSpPr>
        <p:spPr>
          <a:xfrm flipH="1">
            <a:off x="8904517" y="2659364"/>
            <a:ext cx="686895" cy="615945"/>
          </a:xfrm>
          <a:prstGeom prst="straightConnector1">
            <a:avLst/>
          </a:prstGeom>
          <a:ln w="28575">
            <a:solidFill>
              <a:srgbClr val="FEFE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87D202A-F40C-404F-AB12-BCE535D0B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80" y="5658176"/>
            <a:ext cx="914400" cy="58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9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800"/>
                            </p:stCondLst>
                            <p:childTnLst>
                              <p:par>
                                <p:cTn id="21" presetID="7" presetClass="emph" presetSubtype="2" repeatCount="4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7EEFF-0494-44F9-9DDA-EFEEECEC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331131"/>
            <a:ext cx="9220199" cy="5500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Gill Sans MT" panose="020B0502020104020203" pitchFamily="34" charset="0"/>
              </a:rPr>
              <a:t>Cool</a:t>
            </a:r>
            <a:r>
              <a:rPr lang="en-US" sz="3600" dirty="0">
                <a:latin typeface="Gill Sans MT" panose="020B0502020104020203" pitchFamily="34" charset="0"/>
              </a:rPr>
              <a:t>Zoom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 Has Better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Dispersibility</a:t>
            </a:r>
          </a:p>
        </p:txBody>
      </p:sp>
      <p:pic>
        <p:nvPicPr>
          <p:cNvPr id="19" name="Round2">
            <a:hlinkClick r:id="" action="ppaction://media"/>
            <a:extLst>
              <a:ext uri="{FF2B5EF4-FFF2-40B4-BE49-F238E27FC236}">
                <a16:creationId xmlns:a16="http://schemas.microsoft.com/office/drawing/2014/main" id="{6487C5F0-70AD-47FD-9971-1703301F54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2288" y="1154113"/>
            <a:ext cx="6065837" cy="4549775"/>
          </a:xfr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0B5508-3EBB-45B3-BFE6-D8DB81B064D5}"/>
              </a:ext>
            </a:extLst>
          </p:cNvPr>
          <p:cNvCxnSpPr>
            <a:cxnSpLocks/>
          </p:cNvCxnSpPr>
          <p:nvPr/>
        </p:nvCxnSpPr>
        <p:spPr>
          <a:xfrm flipV="1">
            <a:off x="76200" y="280575"/>
            <a:ext cx="12115006" cy="158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C6ADE6-402C-4977-A95F-6BFDCE5FC79C}"/>
              </a:ext>
            </a:extLst>
          </p:cNvPr>
          <p:cNvCxnSpPr>
            <a:cxnSpLocks/>
          </p:cNvCxnSpPr>
          <p:nvPr/>
        </p:nvCxnSpPr>
        <p:spPr>
          <a:xfrm>
            <a:off x="-794" y="934604"/>
            <a:ext cx="12225451" cy="15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AE5BD07-41A3-47FA-82E5-8D4F7F7DB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43" y="5703888"/>
            <a:ext cx="914400" cy="5847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216722-482C-4954-8DBF-A7C97F272A88}"/>
              </a:ext>
            </a:extLst>
          </p:cNvPr>
          <p:cNvSpPr txBox="1"/>
          <p:nvPr/>
        </p:nvSpPr>
        <p:spPr>
          <a:xfrm>
            <a:off x="2841172" y="1465997"/>
            <a:ext cx="6278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	</a:t>
            </a:r>
            <a:r>
              <a:rPr lang="en-US" dirty="0">
                <a:solidFill>
                  <a:srgbClr val="92D050"/>
                </a:solidFill>
                <a:latin typeface="Gill Sans MT" panose="020B0502020104020203" pitchFamily="34" charset="0"/>
              </a:rPr>
              <a:t> </a:t>
            </a:r>
            <a:r>
              <a:rPr lang="en-US" sz="2400" dirty="0">
                <a:solidFill>
                  <a:srgbClr val="92D050"/>
                </a:solidFill>
                <a:latin typeface="Gill Sans MT" panose="020B0502020104020203" pitchFamily="34" charset="0"/>
              </a:rPr>
              <a:t>Cool</a:t>
            </a:r>
            <a:r>
              <a:rPr lang="en-US" sz="2400" dirty="0">
                <a:latin typeface="Gill Sans MT" panose="020B0502020104020203" pitchFamily="34" charset="0"/>
              </a:rPr>
              <a:t>Zoom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/>
              <a:t>		</a:t>
            </a:r>
            <a:r>
              <a:rPr lang="en-US" sz="2400" b="1" dirty="0"/>
              <a:t>          </a:t>
            </a:r>
            <a:r>
              <a:rPr lang="en-US" sz="2400" b="1" dirty="0">
                <a:solidFill>
                  <a:srgbClr val="FF0000"/>
                </a:solidFill>
              </a:rPr>
              <a:t>Spray Dry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6BC75-304C-4BEC-8671-22FD302BA5DB}"/>
              </a:ext>
            </a:extLst>
          </p:cNvPr>
          <p:cNvSpPr txBox="1"/>
          <p:nvPr/>
        </p:nvSpPr>
        <p:spPr>
          <a:xfrm>
            <a:off x="8048886" y="5831106"/>
            <a:ext cx="354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0.50g Spray Dry / 250ml Water</a:t>
            </a:r>
          </a:p>
        </p:txBody>
      </p:sp>
    </p:spTree>
    <p:extLst>
      <p:ext uri="{BB962C8B-B14F-4D97-AF65-F5344CB8AC3E}">
        <p14:creationId xmlns:p14="http://schemas.microsoft.com/office/powerpoint/2010/main" val="22301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10000" decel="1000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fruit&#10;&#10;Description automatically generated">
            <a:extLst>
              <a:ext uri="{FF2B5EF4-FFF2-40B4-BE49-F238E27FC236}">
                <a16:creationId xmlns:a16="http://schemas.microsoft.com/office/drawing/2014/main" id="{F08A1D0C-1DA7-4400-971B-8295211F3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8375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E78450-18D1-4D6F-BF0D-8A1FBEAF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38B78E8-3179-C441-B66C-A72DD311F95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EB680-3729-4A8D-B5C2-CC277A6B91DE}"/>
              </a:ext>
            </a:extLst>
          </p:cNvPr>
          <p:cNvSpPr txBox="1"/>
          <p:nvPr/>
        </p:nvSpPr>
        <p:spPr>
          <a:xfrm>
            <a:off x="1524020" y="1988042"/>
            <a:ext cx="91439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Chalet-NewYorkNineteenSeventy" pitchFamily="50" charset="0"/>
              </a:rPr>
              <a:t>TASTE MATTERS</a:t>
            </a:r>
          </a:p>
        </p:txBody>
      </p:sp>
    </p:spTree>
    <p:extLst>
      <p:ext uri="{BB962C8B-B14F-4D97-AF65-F5344CB8AC3E}">
        <p14:creationId xmlns:p14="http://schemas.microsoft.com/office/powerpoint/2010/main" val="221761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C08F59-E506-4B4C-B1AE-DB473B621FE5}"/>
              </a:ext>
            </a:extLst>
          </p:cNvPr>
          <p:cNvSpPr txBox="1"/>
          <p:nvPr/>
        </p:nvSpPr>
        <p:spPr>
          <a:xfrm>
            <a:off x="1328058" y="253416"/>
            <a:ext cx="881742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The Challenge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95D2DF-CED6-4994-8717-CEA25F9CAF09}"/>
              </a:ext>
            </a:extLst>
          </p:cNvPr>
          <p:cNvCxnSpPr>
            <a:cxnSpLocks/>
          </p:cNvCxnSpPr>
          <p:nvPr/>
        </p:nvCxnSpPr>
        <p:spPr>
          <a:xfrm>
            <a:off x="0" y="253416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D23DCA-02B0-4A03-81B8-B2F3E25F4046}"/>
              </a:ext>
            </a:extLst>
          </p:cNvPr>
          <p:cNvCxnSpPr>
            <a:cxnSpLocks/>
          </p:cNvCxnSpPr>
          <p:nvPr/>
        </p:nvCxnSpPr>
        <p:spPr>
          <a:xfrm flipV="1">
            <a:off x="0" y="899747"/>
            <a:ext cx="12192000" cy="799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43A6DC1-E9DF-4565-8F03-4CDC5774F272}"/>
              </a:ext>
            </a:extLst>
          </p:cNvPr>
          <p:cNvSpPr txBox="1">
            <a:spLocks/>
          </p:cNvSpPr>
          <p:nvPr/>
        </p:nvSpPr>
        <p:spPr>
          <a:xfrm>
            <a:off x="2612699" y="1460442"/>
            <a:ext cx="6999514" cy="46481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777" indent="-456777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Fresh Flavor &amp; Aroma of Spices and Herbs are Inconsistent or Unavailable</a:t>
            </a:r>
          </a:p>
          <a:p>
            <a:pPr marL="456777" indent="-456777" algn="l">
              <a:buFont typeface="Arial" panose="020B0604020202020204" pitchFamily="34" charset="0"/>
              <a:buChar char="•"/>
            </a:pPr>
            <a:endParaRPr lang="en-US" sz="3200" dirty="0">
              <a:latin typeface="Gill Sans MT" panose="020B0502020104020203" pitchFamily="34" charset="0"/>
            </a:endParaRPr>
          </a:p>
          <a:p>
            <a:pPr marL="456777" indent="-456777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Oils / Oleoresins / Extracts Flavors Fade Over Time</a:t>
            </a:r>
          </a:p>
          <a:p>
            <a:pPr marL="456777" indent="-456777" algn="l">
              <a:buFont typeface="Arial" panose="020B0604020202020204" pitchFamily="34" charset="0"/>
              <a:buChar char="•"/>
            </a:pPr>
            <a:endParaRPr lang="en-US" sz="3200" dirty="0">
              <a:latin typeface="Gill Sans MT" panose="020B0502020104020203" pitchFamily="34" charset="0"/>
            </a:endParaRPr>
          </a:p>
          <a:p>
            <a:pPr marL="456777" indent="-456777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0"/>
              </a:rPr>
              <a:t>Challenging or Inappropriate to Use in Application</a:t>
            </a:r>
          </a:p>
          <a:p>
            <a:endParaRPr lang="en-US" sz="2664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35379D-9139-40C1-B9ED-21A0CCD337D2}"/>
              </a:ext>
            </a:extLst>
          </p:cNvPr>
          <p:cNvSpPr/>
          <p:nvPr/>
        </p:nvSpPr>
        <p:spPr>
          <a:xfrm>
            <a:off x="345217" y="391945"/>
            <a:ext cx="1965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  <a:latin typeface="Gill Sans MT" panose="020B0502020104020203" pitchFamily="34" charset="0"/>
              </a:rPr>
              <a:t>Zoom</a:t>
            </a:r>
            <a:r>
              <a:rPr lang="en-US" sz="2400" dirty="0">
                <a:latin typeface="Gill Sans MT" panose="020B0502020104020203" pitchFamily="34" charset="0"/>
              </a:rPr>
              <a:t>Essence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E96E31-C8C0-4AE1-9781-09E5F87D4D7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145487" y="5077556"/>
            <a:ext cx="1810829" cy="587820"/>
          </a:xfrm>
          <a:prstGeom prst="rect">
            <a:avLst/>
          </a:prstGeom>
        </p:spPr>
      </p:pic>
      <p:pic>
        <p:nvPicPr>
          <p:cNvPr id="7170" name="Picture 2" descr="Frozen herbs - Stock Photo - Dissolve">
            <a:extLst>
              <a:ext uri="{FF2B5EF4-FFF2-40B4-BE49-F238E27FC236}">
                <a16:creationId xmlns:a16="http://schemas.microsoft.com/office/drawing/2014/main" id="{25D89D58-9BE6-4ACF-A516-26A6532F3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3495"/>
            <a:ext cx="2079425" cy="13837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87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FEF2C8D00F1A4899209564C2E1E990" ma:contentTypeVersion="2" ma:contentTypeDescription="Create a new document." ma:contentTypeScope="" ma:versionID="07a508c096473246cb6aeba80d11fa19">
  <xsd:schema xmlns:xsd="http://www.w3.org/2001/XMLSchema" xmlns:xs="http://www.w3.org/2001/XMLSchema" xmlns:p="http://schemas.microsoft.com/office/2006/metadata/properties" xmlns:ns2="2709b22d-060b-469e-9b8d-740803a79de5" targetNamespace="http://schemas.microsoft.com/office/2006/metadata/properties" ma:root="true" ma:fieldsID="651184606b9f9198c0abcfdf81f03486" ns2:_="">
    <xsd:import namespace="2709b22d-060b-469e-9b8d-740803a79d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09b22d-060b-469e-9b8d-740803a79d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476621-A0BF-4E03-B62A-151CE736A985}"/>
</file>

<file path=customXml/itemProps2.xml><?xml version="1.0" encoding="utf-8"?>
<ds:datastoreItem xmlns:ds="http://schemas.openxmlformats.org/officeDocument/2006/customXml" ds:itemID="{CF9843B0-5DFC-4604-BDFE-039D62069A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7504B8-B102-431B-9A14-350AFA2BA87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bae72b1-e717-4027-aee4-f75d16e5a96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1618</TotalTime>
  <Words>460</Words>
  <Application>Microsoft Office PowerPoint</Application>
  <PresentationFormat>Widescreen</PresentationFormat>
  <Paragraphs>144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Chalet-NewYorkNineteenSeventy</vt:lpstr>
      <vt:lpstr>ChaletTT-NewYorkNineteenSixty</vt:lpstr>
      <vt:lpstr>Gill Sans MT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CoolZoom Has Better Dispersibility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 Bar Companies</dc:title>
  <dc:creator>Patricia Horning</dc:creator>
  <cp:lastModifiedBy>Patricia Horning</cp:lastModifiedBy>
  <cp:revision>80</cp:revision>
  <dcterms:created xsi:type="dcterms:W3CDTF">2020-04-08T15:48:40Z</dcterms:created>
  <dcterms:modified xsi:type="dcterms:W3CDTF">2020-07-08T17:06:59Z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0x0101001AFEF2C8D00F1A4899209564C2E1E990</vt:lpwstr>
  </property>
</Properties>
</file>